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88" r:id="rId2"/>
    <p:sldId id="257" r:id="rId3"/>
    <p:sldId id="289" r:id="rId4"/>
    <p:sldId id="290" r:id="rId5"/>
    <p:sldId id="291"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20" r:id="rId29"/>
    <p:sldId id="321" r:id="rId30"/>
    <p:sldId id="322" r:id="rId31"/>
    <p:sldId id="323" r:id="rId32"/>
    <p:sldId id="324" r:id="rId33"/>
    <p:sldId id="325" r:id="rId34"/>
    <p:sldId id="326" r:id="rId35"/>
    <p:sldId id="317" r:id="rId36"/>
    <p:sldId id="316" r:id="rId37"/>
    <p:sldId id="314" r:id="rId38"/>
    <p:sldId id="315" r:id="rId39"/>
    <p:sldId id="318" r:id="rId40"/>
    <p:sldId id="327" r:id="rId41"/>
    <p:sldId id="328" r:id="rId42"/>
    <p:sldId id="329" r:id="rId43"/>
    <p:sldId id="330" r:id="rId44"/>
    <p:sldId id="331" r:id="rId45"/>
    <p:sldId id="332" r:id="rId46"/>
    <p:sldId id="333" r:id="rId47"/>
    <p:sldId id="334" r:id="rId48"/>
    <p:sldId id="376" r:id="rId49"/>
    <p:sldId id="386" r:id="rId50"/>
    <p:sldId id="346" r:id="rId5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91" autoAdjust="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5C7F23-DEED-44C3-BDE2-88427FAE0C5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476AD09F-F1AB-4FDD-A468-412243CF570A}">
      <dgm:prSet phldrT="[Текст]" custT="1"/>
      <dgm:spPr>
        <a:solidFill>
          <a:srgbClr val="FF0000"/>
        </a:solidFill>
      </dgm:spPr>
      <dgm:t>
        <a:bodyPr/>
        <a:lstStyle/>
        <a:p>
          <a:r>
            <a:rPr lang="uz-Cyrl-UZ" sz="2800" b="1"/>
            <a:t>1</a:t>
          </a:r>
          <a:endParaRPr lang="ru-RU" sz="2800" b="1"/>
        </a:p>
      </dgm:t>
    </dgm:pt>
    <dgm:pt modelId="{826DF084-BCF2-4FB3-B87B-68D71630EC33}" type="parTrans" cxnId="{C319F667-6074-4E23-BFE9-2D04F8A2971E}">
      <dgm:prSet/>
      <dgm:spPr/>
      <dgm:t>
        <a:bodyPr/>
        <a:lstStyle/>
        <a:p>
          <a:endParaRPr lang="ru-RU"/>
        </a:p>
      </dgm:t>
    </dgm:pt>
    <dgm:pt modelId="{FAE5A60A-AB0B-4B35-B0B8-0599C2E73E81}" type="sibTrans" cxnId="{C319F667-6074-4E23-BFE9-2D04F8A2971E}">
      <dgm:prSet/>
      <dgm:spPr/>
      <dgm:t>
        <a:bodyPr/>
        <a:lstStyle/>
        <a:p>
          <a:endParaRPr lang="ru-RU"/>
        </a:p>
      </dgm:t>
    </dgm:pt>
    <dgm:pt modelId="{989C3208-91B5-473E-8EA9-72FDC5BE4F3C}">
      <dgm:prSet phldrT="[Текст]" custT="1"/>
      <dgm:spPr>
        <a:blipFill rotWithShape="0">
          <a:blip xmlns:r="http://schemas.openxmlformats.org/officeDocument/2006/relationships" r:embed="rId1"/>
          <a:tile tx="0" ty="0" sx="100000" sy="100000" flip="none" algn="tl"/>
        </a:blipFill>
      </dgm:spPr>
      <dgm:t>
        <a:bodyPr/>
        <a:lstStyle/>
        <a:p>
          <a:r>
            <a:rPr lang="en-US" sz="2800" dirty="0"/>
            <a:t>NEVROZ – QANDAY KASALLIK</a:t>
          </a:r>
          <a:r>
            <a:rPr lang="ru-RU" sz="2800" dirty="0"/>
            <a:t>?</a:t>
          </a:r>
        </a:p>
      </dgm:t>
    </dgm:pt>
    <dgm:pt modelId="{97CA60BC-A286-4C23-BD9B-AF879E90E612}" type="parTrans" cxnId="{1C6E6603-4FA3-4F17-9D3E-EE0403ABC238}">
      <dgm:prSet/>
      <dgm:spPr/>
      <dgm:t>
        <a:bodyPr/>
        <a:lstStyle/>
        <a:p>
          <a:endParaRPr lang="ru-RU"/>
        </a:p>
      </dgm:t>
    </dgm:pt>
    <dgm:pt modelId="{019FCB20-E8E7-4E53-A59F-054846967A11}" type="sibTrans" cxnId="{1C6E6603-4FA3-4F17-9D3E-EE0403ABC238}">
      <dgm:prSet/>
      <dgm:spPr/>
      <dgm:t>
        <a:bodyPr/>
        <a:lstStyle/>
        <a:p>
          <a:endParaRPr lang="ru-RU"/>
        </a:p>
      </dgm:t>
    </dgm:pt>
    <dgm:pt modelId="{2F14E378-1F6D-432E-84CC-035A3F4A829A}">
      <dgm:prSet phldrT="[Текст]" custT="1"/>
      <dgm:spPr>
        <a:solidFill>
          <a:srgbClr val="FFFF00"/>
        </a:solidFill>
      </dgm:spPr>
      <dgm:t>
        <a:bodyPr/>
        <a:lstStyle/>
        <a:p>
          <a:r>
            <a:rPr lang="uz-Cyrl-UZ" sz="2800" b="1">
              <a:solidFill>
                <a:srgbClr val="FF0000"/>
              </a:solidFill>
            </a:rPr>
            <a:t>2</a:t>
          </a:r>
          <a:endParaRPr lang="ru-RU" sz="2800" b="1">
            <a:solidFill>
              <a:srgbClr val="FF0000"/>
            </a:solidFill>
          </a:endParaRPr>
        </a:p>
      </dgm:t>
    </dgm:pt>
    <dgm:pt modelId="{3F423413-A505-4A2B-9C92-5229238B0A25}" type="parTrans" cxnId="{47CE2DD0-CC44-4953-A0FE-05293AE232F1}">
      <dgm:prSet/>
      <dgm:spPr/>
      <dgm:t>
        <a:bodyPr/>
        <a:lstStyle/>
        <a:p>
          <a:endParaRPr lang="ru-RU"/>
        </a:p>
      </dgm:t>
    </dgm:pt>
    <dgm:pt modelId="{53E9D482-0E2C-4D7B-9CFD-5516B3F16921}" type="sibTrans" cxnId="{47CE2DD0-CC44-4953-A0FE-05293AE232F1}">
      <dgm:prSet/>
      <dgm:spPr/>
      <dgm:t>
        <a:bodyPr/>
        <a:lstStyle/>
        <a:p>
          <a:endParaRPr lang="ru-RU"/>
        </a:p>
      </dgm:t>
    </dgm:pt>
    <dgm:pt modelId="{192DCDF4-67C1-4CD4-9F64-FFB017C80925}">
      <dgm:prSet phldrT="[Текст]"/>
      <dgm:spPr>
        <a:blipFill rotWithShape="0">
          <a:blip xmlns:r="http://schemas.openxmlformats.org/officeDocument/2006/relationships" r:embed="rId2"/>
          <a:tile tx="0" ty="0" sx="100000" sy="100000" flip="none" algn="tl"/>
        </a:blipFill>
      </dgm:spPr>
      <dgm:t>
        <a:bodyPr/>
        <a:lstStyle/>
        <a:p>
          <a:r>
            <a:rPr lang="en-US" dirty="0"/>
            <a:t>NEVROZNING QANDAY TURLARI MAVJUD</a:t>
          </a:r>
          <a:r>
            <a:rPr lang="ru-RU" dirty="0"/>
            <a:t>?</a:t>
          </a:r>
        </a:p>
      </dgm:t>
    </dgm:pt>
    <dgm:pt modelId="{D89783EB-6624-48C9-A98C-E2D3051747EF}" type="parTrans" cxnId="{BC8B2E24-D10F-4019-89B7-13BF35CE00C9}">
      <dgm:prSet/>
      <dgm:spPr/>
      <dgm:t>
        <a:bodyPr/>
        <a:lstStyle/>
        <a:p>
          <a:endParaRPr lang="ru-RU"/>
        </a:p>
      </dgm:t>
    </dgm:pt>
    <dgm:pt modelId="{D74E1C12-C210-47F5-AF93-F7B248E18197}" type="sibTrans" cxnId="{BC8B2E24-D10F-4019-89B7-13BF35CE00C9}">
      <dgm:prSet/>
      <dgm:spPr/>
      <dgm:t>
        <a:bodyPr/>
        <a:lstStyle/>
        <a:p>
          <a:endParaRPr lang="ru-RU"/>
        </a:p>
      </dgm:t>
    </dgm:pt>
    <dgm:pt modelId="{8ADEBFB9-617F-41B5-9B76-6A672A11AFA6}">
      <dgm:prSet phldrT="[Текст]" custT="1"/>
      <dgm:spPr/>
      <dgm:t>
        <a:bodyPr/>
        <a:lstStyle/>
        <a:p>
          <a:r>
            <a:rPr lang="uz-Cyrl-UZ" sz="2800" b="1"/>
            <a:t>3</a:t>
          </a:r>
          <a:endParaRPr lang="ru-RU" sz="2800" b="1"/>
        </a:p>
      </dgm:t>
    </dgm:pt>
    <dgm:pt modelId="{EBD2E061-A820-4998-88C1-063CB41EC30E}" type="parTrans" cxnId="{61E49F04-4839-4F74-9F93-2C01B319E7E2}">
      <dgm:prSet/>
      <dgm:spPr/>
      <dgm:t>
        <a:bodyPr/>
        <a:lstStyle/>
        <a:p>
          <a:endParaRPr lang="ru-RU"/>
        </a:p>
      </dgm:t>
    </dgm:pt>
    <dgm:pt modelId="{5485188F-CC82-42E3-90BB-2EA584967956}" type="sibTrans" cxnId="{61E49F04-4839-4F74-9F93-2C01B319E7E2}">
      <dgm:prSet/>
      <dgm:spPr/>
      <dgm:t>
        <a:bodyPr/>
        <a:lstStyle/>
        <a:p>
          <a:endParaRPr lang="ru-RU"/>
        </a:p>
      </dgm:t>
    </dgm:pt>
    <dgm:pt modelId="{9CA37F71-BA1A-4703-8ED9-DEA0F67E44D3}">
      <dgm:prSet phldrT="[Текст]" custT="1"/>
      <dgm:spPr>
        <a:blipFill rotWithShape="0">
          <a:blip xmlns:r="http://schemas.openxmlformats.org/officeDocument/2006/relationships" r:embed="rId2"/>
          <a:tile tx="0" ty="0" sx="100000" sy="100000" flip="none" algn="tl"/>
        </a:blipFill>
      </dgm:spPr>
      <dgm:t>
        <a:bodyPr/>
        <a:lstStyle/>
        <a:p>
          <a:r>
            <a:rPr lang="en-US" sz="2800" dirty="0"/>
            <a:t> DEPRESSIYA VA UNING TURLARI</a:t>
          </a:r>
          <a:endParaRPr lang="ru-RU" sz="2800" dirty="0"/>
        </a:p>
      </dgm:t>
    </dgm:pt>
    <dgm:pt modelId="{C56D7840-C745-408A-B56A-6FD434827720}" type="parTrans" cxnId="{B4196E63-945A-4DAD-B935-B1D815B5CD5E}">
      <dgm:prSet/>
      <dgm:spPr/>
      <dgm:t>
        <a:bodyPr/>
        <a:lstStyle/>
        <a:p>
          <a:endParaRPr lang="ru-RU"/>
        </a:p>
      </dgm:t>
    </dgm:pt>
    <dgm:pt modelId="{DFEF2143-A615-48BC-AF3E-8DCDB7007922}" type="sibTrans" cxnId="{B4196E63-945A-4DAD-B935-B1D815B5CD5E}">
      <dgm:prSet/>
      <dgm:spPr/>
      <dgm:t>
        <a:bodyPr/>
        <a:lstStyle/>
        <a:p>
          <a:endParaRPr lang="ru-RU"/>
        </a:p>
      </dgm:t>
    </dgm:pt>
    <dgm:pt modelId="{0E7A1813-3A71-42AF-9FB9-EF5E7BA8E80E}">
      <dgm:prSet custT="1"/>
      <dgm:spPr>
        <a:solidFill>
          <a:srgbClr val="FFFF00"/>
        </a:solidFill>
      </dgm:spPr>
      <dgm:t>
        <a:bodyPr/>
        <a:lstStyle/>
        <a:p>
          <a:r>
            <a:rPr lang="uz-Cyrl-UZ" sz="2800" b="1">
              <a:solidFill>
                <a:srgbClr val="FF0000"/>
              </a:solidFill>
              <a:effectLst>
                <a:outerShdw blurRad="38100" dist="38100" dir="2700000" algn="tl">
                  <a:srgbClr val="000000">
                    <a:alpha val="43137"/>
                  </a:srgbClr>
                </a:outerShdw>
              </a:effectLst>
            </a:rPr>
            <a:t>4</a:t>
          </a:r>
          <a:endParaRPr lang="ru-RU" sz="2800" b="1">
            <a:solidFill>
              <a:srgbClr val="FF0000"/>
            </a:solidFill>
            <a:effectLst>
              <a:outerShdw blurRad="38100" dist="38100" dir="2700000" algn="tl">
                <a:srgbClr val="000000">
                  <a:alpha val="43137"/>
                </a:srgbClr>
              </a:outerShdw>
            </a:effectLst>
          </a:endParaRPr>
        </a:p>
      </dgm:t>
    </dgm:pt>
    <dgm:pt modelId="{27AD788E-67B5-4C8A-BD42-2F082DF10D61}" type="parTrans" cxnId="{32FFF5F9-8D73-482D-84E2-AE8EFFDAEA97}">
      <dgm:prSet/>
      <dgm:spPr/>
      <dgm:t>
        <a:bodyPr/>
        <a:lstStyle/>
        <a:p>
          <a:endParaRPr lang="ru-RU"/>
        </a:p>
      </dgm:t>
    </dgm:pt>
    <dgm:pt modelId="{EA8DB169-095A-487F-9184-E27067FB036F}" type="sibTrans" cxnId="{32FFF5F9-8D73-482D-84E2-AE8EFFDAEA97}">
      <dgm:prSet/>
      <dgm:spPr/>
      <dgm:t>
        <a:bodyPr/>
        <a:lstStyle/>
        <a:p>
          <a:endParaRPr lang="ru-RU"/>
        </a:p>
      </dgm:t>
    </dgm:pt>
    <dgm:pt modelId="{292FB1BA-C30A-4889-B996-8F8FF9ADC12E}">
      <dgm:prSet custT="1"/>
      <dgm:spPr>
        <a:blipFill rotWithShape="0">
          <a:blip xmlns:r="http://schemas.openxmlformats.org/officeDocument/2006/relationships" r:embed="rId3"/>
          <a:tile tx="0" ty="0" sx="100000" sy="100000" flip="none" algn="tl"/>
        </a:blipFill>
      </dgm:spPr>
      <dgm:t>
        <a:bodyPr/>
        <a:lstStyle/>
        <a:p>
          <a:r>
            <a:rPr lang="en-US" sz="2800" dirty="0"/>
            <a:t>NEVROZ VA DEPRESSIYANI DAVOLASH?</a:t>
          </a:r>
          <a:endParaRPr lang="ru-RU" sz="2800" dirty="0"/>
        </a:p>
      </dgm:t>
    </dgm:pt>
    <dgm:pt modelId="{F4FDD193-A4CF-4B9F-97AE-3B574C5994DD}" type="parTrans" cxnId="{9AE0C191-22CD-4BFC-8920-B6D7FF24B377}">
      <dgm:prSet/>
      <dgm:spPr/>
      <dgm:t>
        <a:bodyPr/>
        <a:lstStyle/>
        <a:p>
          <a:endParaRPr lang="ru-RU"/>
        </a:p>
      </dgm:t>
    </dgm:pt>
    <dgm:pt modelId="{F90B7709-1DE6-41A5-8FAA-0903BA53A3F0}" type="sibTrans" cxnId="{9AE0C191-22CD-4BFC-8920-B6D7FF24B377}">
      <dgm:prSet/>
      <dgm:spPr/>
      <dgm:t>
        <a:bodyPr/>
        <a:lstStyle/>
        <a:p>
          <a:endParaRPr lang="ru-RU"/>
        </a:p>
      </dgm:t>
    </dgm:pt>
    <dgm:pt modelId="{FE3236AA-F325-4803-9F99-D3CF044E4D58}" type="pres">
      <dgm:prSet presAssocID="{685C7F23-DEED-44C3-BDE2-88427FAE0C53}" presName="linearFlow" presStyleCnt="0">
        <dgm:presLayoutVars>
          <dgm:dir/>
          <dgm:animLvl val="lvl"/>
          <dgm:resizeHandles val="exact"/>
        </dgm:presLayoutVars>
      </dgm:prSet>
      <dgm:spPr/>
    </dgm:pt>
    <dgm:pt modelId="{B140C290-B8A7-4B82-A5C4-35D6E6ED3E6A}" type="pres">
      <dgm:prSet presAssocID="{476AD09F-F1AB-4FDD-A468-412243CF570A}" presName="composite" presStyleCnt="0"/>
      <dgm:spPr/>
    </dgm:pt>
    <dgm:pt modelId="{6CD463E4-8BE9-45BB-935F-43088D4A6EF6}" type="pres">
      <dgm:prSet presAssocID="{476AD09F-F1AB-4FDD-A468-412243CF570A}" presName="parentText" presStyleLbl="alignNode1" presStyleIdx="0" presStyleCnt="4">
        <dgm:presLayoutVars>
          <dgm:chMax val="1"/>
          <dgm:bulletEnabled val="1"/>
        </dgm:presLayoutVars>
      </dgm:prSet>
      <dgm:spPr/>
    </dgm:pt>
    <dgm:pt modelId="{19176FA8-B5A8-4783-9C6B-37F2F60F35CE}" type="pres">
      <dgm:prSet presAssocID="{476AD09F-F1AB-4FDD-A468-412243CF570A}" presName="descendantText" presStyleLbl="alignAcc1" presStyleIdx="0" presStyleCnt="4">
        <dgm:presLayoutVars>
          <dgm:bulletEnabled val="1"/>
        </dgm:presLayoutVars>
      </dgm:prSet>
      <dgm:spPr/>
    </dgm:pt>
    <dgm:pt modelId="{5DA0B9F1-DB47-4E5C-9DA6-E3E9C7D75EDB}" type="pres">
      <dgm:prSet presAssocID="{FAE5A60A-AB0B-4B35-B0B8-0599C2E73E81}" presName="sp" presStyleCnt="0"/>
      <dgm:spPr/>
    </dgm:pt>
    <dgm:pt modelId="{0F92E8D5-5F40-4886-885B-B98A1C575985}" type="pres">
      <dgm:prSet presAssocID="{2F14E378-1F6D-432E-84CC-035A3F4A829A}" presName="composite" presStyleCnt="0"/>
      <dgm:spPr/>
    </dgm:pt>
    <dgm:pt modelId="{00C91055-5CDB-40FC-9E23-D72233CE1896}" type="pres">
      <dgm:prSet presAssocID="{2F14E378-1F6D-432E-84CC-035A3F4A829A}" presName="parentText" presStyleLbl="alignNode1" presStyleIdx="1" presStyleCnt="4">
        <dgm:presLayoutVars>
          <dgm:chMax val="1"/>
          <dgm:bulletEnabled val="1"/>
        </dgm:presLayoutVars>
      </dgm:prSet>
      <dgm:spPr/>
    </dgm:pt>
    <dgm:pt modelId="{0DDEB468-A10B-4227-AF6D-2028596E7427}" type="pres">
      <dgm:prSet presAssocID="{2F14E378-1F6D-432E-84CC-035A3F4A829A}" presName="descendantText" presStyleLbl="alignAcc1" presStyleIdx="1" presStyleCnt="4">
        <dgm:presLayoutVars>
          <dgm:bulletEnabled val="1"/>
        </dgm:presLayoutVars>
      </dgm:prSet>
      <dgm:spPr/>
    </dgm:pt>
    <dgm:pt modelId="{8B7C5AC9-EEA3-4BEC-9F2B-006EA2E96809}" type="pres">
      <dgm:prSet presAssocID="{53E9D482-0E2C-4D7B-9CFD-5516B3F16921}" presName="sp" presStyleCnt="0"/>
      <dgm:spPr/>
    </dgm:pt>
    <dgm:pt modelId="{8DCF6A48-7067-4406-9540-91C340B943F5}" type="pres">
      <dgm:prSet presAssocID="{8ADEBFB9-617F-41B5-9B76-6A672A11AFA6}" presName="composite" presStyleCnt="0"/>
      <dgm:spPr/>
    </dgm:pt>
    <dgm:pt modelId="{C1900DF6-97F2-4A8F-BBA8-EAC31E6D0D35}" type="pres">
      <dgm:prSet presAssocID="{8ADEBFB9-617F-41B5-9B76-6A672A11AFA6}" presName="parentText" presStyleLbl="alignNode1" presStyleIdx="2" presStyleCnt="4">
        <dgm:presLayoutVars>
          <dgm:chMax val="1"/>
          <dgm:bulletEnabled val="1"/>
        </dgm:presLayoutVars>
      </dgm:prSet>
      <dgm:spPr/>
    </dgm:pt>
    <dgm:pt modelId="{C2384624-35E6-4803-B81C-E4F81AC44B1E}" type="pres">
      <dgm:prSet presAssocID="{8ADEBFB9-617F-41B5-9B76-6A672A11AFA6}" presName="descendantText" presStyleLbl="alignAcc1" presStyleIdx="2" presStyleCnt="4">
        <dgm:presLayoutVars>
          <dgm:bulletEnabled val="1"/>
        </dgm:presLayoutVars>
      </dgm:prSet>
      <dgm:spPr/>
    </dgm:pt>
    <dgm:pt modelId="{4600F843-0455-4DD8-9B4E-DFD5A717A175}" type="pres">
      <dgm:prSet presAssocID="{5485188F-CC82-42E3-90BB-2EA584967956}" presName="sp" presStyleCnt="0"/>
      <dgm:spPr/>
    </dgm:pt>
    <dgm:pt modelId="{1BC76A05-16C9-4DB7-825C-6E48D62F2417}" type="pres">
      <dgm:prSet presAssocID="{0E7A1813-3A71-42AF-9FB9-EF5E7BA8E80E}" presName="composite" presStyleCnt="0"/>
      <dgm:spPr/>
    </dgm:pt>
    <dgm:pt modelId="{6CD9BDFF-3DD0-4B80-A471-B79FE2C4E2B6}" type="pres">
      <dgm:prSet presAssocID="{0E7A1813-3A71-42AF-9FB9-EF5E7BA8E80E}" presName="parentText" presStyleLbl="alignNode1" presStyleIdx="3" presStyleCnt="4">
        <dgm:presLayoutVars>
          <dgm:chMax val="1"/>
          <dgm:bulletEnabled val="1"/>
        </dgm:presLayoutVars>
      </dgm:prSet>
      <dgm:spPr/>
    </dgm:pt>
    <dgm:pt modelId="{52A652A2-9B7E-4302-9A3F-D0D80BA6FCEA}" type="pres">
      <dgm:prSet presAssocID="{0E7A1813-3A71-42AF-9FB9-EF5E7BA8E80E}" presName="descendantText" presStyleLbl="alignAcc1" presStyleIdx="3" presStyleCnt="4">
        <dgm:presLayoutVars>
          <dgm:bulletEnabled val="1"/>
        </dgm:presLayoutVars>
      </dgm:prSet>
      <dgm:spPr/>
    </dgm:pt>
  </dgm:ptLst>
  <dgm:cxnLst>
    <dgm:cxn modelId="{1C6E6603-4FA3-4F17-9D3E-EE0403ABC238}" srcId="{476AD09F-F1AB-4FDD-A468-412243CF570A}" destId="{989C3208-91B5-473E-8EA9-72FDC5BE4F3C}" srcOrd="0" destOrd="0" parTransId="{97CA60BC-A286-4C23-BD9B-AF879E90E612}" sibTransId="{019FCB20-E8E7-4E53-A59F-054846967A11}"/>
    <dgm:cxn modelId="{61E49F04-4839-4F74-9F93-2C01B319E7E2}" srcId="{685C7F23-DEED-44C3-BDE2-88427FAE0C53}" destId="{8ADEBFB9-617F-41B5-9B76-6A672A11AFA6}" srcOrd="2" destOrd="0" parTransId="{EBD2E061-A820-4998-88C1-063CB41EC30E}" sibTransId="{5485188F-CC82-42E3-90BB-2EA584967956}"/>
    <dgm:cxn modelId="{2C80B804-953D-4CB2-87DA-3F3418B50E68}" type="presOf" srcId="{0E7A1813-3A71-42AF-9FB9-EF5E7BA8E80E}" destId="{6CD9BDFF-3DD0-4B80-A471-B79FE2C4E2B6}" srcOrd="0" destOrd="0" presId="urn:microsoft.com/office/officeart/2005/8/layout/chevron2"/>
    <dgm:cxn modelId="{2813E614-A0C8-4371-9F46-6ACC32E11A40}" type="presOf" srcId="{192DCDF4-67C1-4CD4-9F64-FFB017C80925}" destId="{0DDEB468-A10B-4227-AF6D-2028596E7427}" srcOrd="0" destOrd="0" presId="urn:microsoft.com/office/officeart/2005/8/layout/chevron2"/>
    <dgm:cxn modelId="{14624819-F4E7-4FF1-9118-8408958DE6F9}" type="presOf" srcId="{989C3208-91B5-473E-8EA9-72FDC5BE4F3C}" destId="{19176FA8-B5A8-4783-9C6B-37F2F60F35CE}" srcOrd="0" destOrd="0" presId="urn:microsoft.com/office/officeart/2005/8/layout/chevron2"/>
    <dgm:cxn modelId="{BC8B2E24-D10F-4019-89B7-13BF35CE00C9}" srcId="{2F14E378-1F6D-432E-84CC-035A3F4A829A}" destId="{192DCDF4-67C1-4CD4-9F64-FFB017C80925}" srcOrd="0" destOrd="0" parTransId="{D89783EB-6624-48C9-A98C-E2D3051747EF}" sibTransId="{D74E1C12-C210-47F5-AF93-F7B248E18197}"/>
    <dgm:cxn modelId="{B4196E63-945A-4DAD-B935-B1D815B5CD5E}" srcId="{8ADEBFB9-617F-41B5-9B76-6A672A11AFA6}" destId="{9CA37F71-BA1A-4703-8ED9-DEA0F67E44D3}" srcOrd="0" destOrd="0" parTransId="{C56D7840-C745-408A-B56A-6FD434827720}" sibTransId="{DFEF2143-A615-48BC-AF3E-8DCDB7007922}"/>
    <dgm:cxn modelId="{99505064-6A14-4CF5-BFAD-A591F8E04CC7}" type="presOf" srcId="{292FB1BA-C30A-4889-B996-8F8FF9ADC12E}" destId="{52A652A2-9B7E-4302-9A3F-D0D80BA6FCEA}" srcOrd="0" destOrd="0" presId="urn:microsoft.com/office/officeart/2005/8/layout/chevron2"/>
    <dgm:cxn modelId="{FF03CE67-DAD7-4344-AF7F-0AB1C9B792EF}" type="presOf" srcId="{2F14E378-1F6D-432E-84CC-035A3F4A829A}" destId="{00C91055-5CDB-40FC-9E23-D72233CE1896}" srcOrd="0" destOrd="0" presId="urn:microsoft.com/office/officeart/2005/8/layout/chevron2"/>
    <dgm:cxn modelId="{C319F667-6074-4E23-BFE9-2D04F8A2971E}" srcId="{685C7F23-DEED-44C3-BDE2-88427FAE0C53}" destId="{476AD09F-F1AB-4FDD-A468-412243CF570A}" srcOrd="0" destOrd="0" parTransId="{826DF084-BCF2-4FB3-B87B-68D71630EC33}" sibTransId="{FAE5A60A-AB0B-4B35-B0B8-0599C2E73E81}"/>
    <dgm:cxn modelId="{406D7668-B45D-49E2-9C46-AA4B954EA608}" type="presOf" srcId="{9CA37F71-BA1A-4703-8ED9-DEA0F67E44D3}" destId="{C2384624-35E6-4803-B81C-E4F81AC44B1E}" srcOrd="0" destOrd="0" presId="urn:microsoft.com/office/officeart/2005/8/layout/chevron2"/>
    <dgm:cxn modelId="{25076591-D82C-4828-A92C-788FBACBF6B6}" type="presOf" srcId="{8ADEBFB9-617F-41B5-9B76-6A672A11AFA6}" destId="{C1900DF6-97F2-4A8F-BBA8-EAC31E6D0D35}" srcOrd="0" destOrd="0" presId="urn:microsoft.com/office/officeart/2005/8/layout/chevron2"/>
    <dgm:cxn modelId="{9AE0C191-22CD-4BFC-8920-B6D7FF24B377}" srcId="{0E7A1813-3A71-42AF-9FB9-EF5E7BA8E80E}" destId="{292FB1BA-C30A-4889-B996-8F8FF9ADC12E}" srcOrd="0" destOrd="0" parTransId="{F4FDD193-A4CF-4B9F-97AE-3B574C5994DD}" sibTransId="{F90B7709-1DE6-41A5-8FAA-0903BA53A3F0}"/>
    <dgm:cxn modelId="{36D343C7-FA3D-43B7-BA9B-1E4196D684A9}" type="presOf" srcId="{685C7F23-DEED-44C3-BDE2-88427FAE0C53}" destId="{FE3236AA-F325-4803-9F99-D3CF044E4D58}" srcOrd="0" destOrd="0" presId="urn:microsoft.com/office/officeart/2005/8/layout/chevron2"/>
    <dgm:cxn modelId="{47CE2DD0-CC44-4953-A0FE-05293AE232F1}" srcId="{685C7F23-DEED-44C3-BDE2-88427FAE0C53}" destId="{2F14E378-1F6D-432E-84CC-035A3F4A829A}" srcOrd="1" destOrd="0" parTransId="{3F423413-A505-4A2B-9C92-5229238B0A25}" sibTransId="{53E9D482-0E2C-4D7B-9CFD-5516B3F16921}"/>
    <dgm:cxn modelId="{5F2A2AEB-3CEC-48A9-AFB1-A063934F4782}" type="presOf" srcId="{476AD09F-F1AB-4FDD-A468-412243CF570A}" destId="{6CD463E4-8BE9-45BB-935F-43088D4A6EF6}" srcOrd="0" destOrd="0" presId="urn:microsoft.com/office/officeart/2005/8/layout/chevron2"/>
    <dgm:cxn modelId="{32FFF5F9-8D73-482D-84E2-AE8EFFDAEA97}" srcId="{685C7F23-DEED-44C3-BDE2-88427FAE0C53}" destId="{0E7A1813-3A71-42AF-9FB9-EF5E7BA8E80E}" srcOrd="3" destOrd="0" parTransId="{27AD788E-67B5-4C8A-BD42-2F082DF10D61}" sibTransId="{EA8DB169-095A-487F-9184-E27067FB036F}"/>
    <dgm:cxn modelId="{FB4D74AA-7579-4295-9B58-FAD2563DF26C}" type="presParOf" srcId="{FE3236AA-F325-4803-9F99-D3CF044E4D58}" destId="{B140C290-B8A7-4B82-A5C4-35D6E6ED3E6A}" srcOrd="0" destOrd="0" presId="urn:microsoft.com/office/officeart/2005/8/layout/chevron2"/>
    <dgm:cxn modelId="{BDC74624-5053-4BB3-A687-AF9EBD812AC7}" type="presParOf" srcId="{B140C290-B8A7-4B82-A5C4-35D6E6ED3E6A}" destId="{6CD463E4-8BE9-45BB-935F-43088D4A6EF6}" srcOrd="0" destOrd="0" presId="urn:microsoft.com/office/officeart/2005/8/layout/chevron2"/>
    <dgm:cxn modelId="{8158C948-1E89-4E4B-A5C0-1B3130912571}" type="presParOf" srcId="{B140C290-B8A7-4B82-A5C4-35D6E6ED3E6A}" destId="{19176FA8-B5A8-4783-9C6B-37F2F60F35CE}" srcOrd="1" destOrd="0" presId="urn:microsoft.com/office/officeart/2005/8/layout/chevron2"/>
    <dgm:cxn modelId="{E70F1DAD-ABC5-427B-B87D-A678AA9324C3}" type="presParOf" srcId="{FE3236AA-F325-4803-9F99-D3CF044E4D58}" destId="{5DA0B9F1-DB47-4E5C-9DA6-E3E9C7D75EDB}" srcOrd="1" destOrd="0" presId="urn:microsoft.com/office/officeart/2005/8/layout/chevron2"/>
    <dgm:cxn modelId="{D2BC6266-6D40-46E1-A720-12CC0EDA2976}" type="presParOf" srcId="{FE3236AA-F325-4803-9F99-D3CF044E4D58}" destId="{0F92E8D5-5F40-4886-885B-B98A1C575985}" srcOrd="2" destOrd="0" presId="urn:microsoft.com/office/officeart/2005/8/layout/chevron2"/>
    <dgm:cxn modelId="{67AEE785-9822-4D9C-9B75-DB3D1A70BD84}" type="presParOf" srcId="{0F92E8D5-5F40-4886-885B-B98A1C575985}" destId="{00C91055-5CDB-40FC-9E23-D72233CE1896}" srcOrd="0" destOrd="0" presId="urn:microsoft.com/office/officeart/2005/8/layout/chevron2"/>
    <dgm:cxn modelId="{333722D4-0219-4561-A073-DC0885784653}" type="presParOf" srcId="{0F92E8D5-5F40-4886-885B-B98A1C575985}" destId="{0DDEB468-A10B-4227-AF6D-2028596E7427}" srcOrd="1" destOrd="0" presId="urn:microsoft.com/office/officeart/2005/8/layout/chevron2"/>
    <dgm:cxn modelId="{BF284AEB-22A4-4298-95F3-58E87F1DF4D1}" type="presParOf" srcId="{FE3236AA-F325-4803-9F99-D3CF044E4D58}" destId="{8B7C5AC9-EEA3-4BEC-9F2B-006EA2E96809}" srcOrd="3" destOrd="0" presId="urn:microsoft.com/office/officeart/2005/8/layout/chevron2"/>
    <dgm:cxn modelId="{D0411DAE-386B-44C9-BB5F-E6776AF0387E}" type="presParOf" srcId="{FE3236AA-F325-4803-9F99-D3CF044E4D58}" destId="{8DCF6A48-7067-4406-9540-91C340B943F5}" srcOrd="4" destOrd="0" presId="urn:microsoft.com/office/officeart/2005/8/layout/chevron2"/>
    <dgm:cxn modelId="{6AEC5FFE-5F76-4E4B-A757-E3407246B02B}" type="presParOf" srcId="{8DCF6A48-7067-4406-9540-91C340B943F5}" destId="{C1900DF6-97F2-4A8F-BBA8-EAC31E6D0D35}" srcOrd="0" destOrd="0" presId="urn:microsoft.com/office/officeart/2005/8/layout/chevron2"/>
    <dgm:cxn modelId="{60C3AB08-FD17-425A-A67C-B9E9E078C2A1}" type="presParOf" srcId="{8DCF6A48-7067-4406-9540-91C340B943F5}" destId="{C2384624-35E6-4803-B81C-E4F81AC44B1E}" srcOrd="1" destOrd="0" presId="urn:microsoft.com/office/officeart/2005/8/layout/chevron2"/>
    <dgm:cxn modelId="{2CBC2F8D-A400-4796-BEF5-C4A365061F3C}" type="presParOf" srcId="{FE3236AA-F325-4803-9F99-D3CF044E4D58}" destId="{4600F843-0455-4DD8-9B4E-DFD5A717A175}" srcOrd="5" destOrd="0" presId="urn:microsoft.com/office/officeart/2005/8/layout/chevron2"/>
    <dgm:cxn modelId="{B9833C66-C694-4005-A1A2-07ABA586FCF0}" type="presParOf" srcId="{FE3236AA-F325-4803-9F99-D3CF044E4D58}" destId="{1BC76A05-16C9-4DB7-825C-6E48D62F2417}" srcOrd="6" destOrd="0" presId="urn:microsoft.com/office/officeart/2005/8/layout/chevron2"/>
    <dgm:cxn modelId="{5AD459EE-FF9D-43DB-964B-06CE47EA2E37}" type="presParOf" srcId="{1BC76A05-16C9-4DB7-825C-6E48D62F2417}" destId="{6CD9BDFF-3DD0-4B80-A471-B79FE2C4E2B6}" srcOrd="0" destOrd="0" presId="urn:microsoft.com/office/officeart/2005/8/layout/chevron2"/>
    <dgm:cxn modelId="{B9D2D811-9EC1-48C6-80F3-EF916256B17E}" type="presParOf" srcId="{1BC76A05-16C9-4DB7-825C-6E48D62F2417}" destId="{52A652A2-9B7E-4302-9A3F-D0D80BA6FCE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44FF86-0F08-4750-B472-704CFF57D06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0331360C-5974-4707-8F3C-28929768CBB8}">
      <dgm:prSet phldrT="[Текст]" custT="1"/>
      <dgm:spPr/>
      <dgm:t>
        <a:bodyPr/>
        <a:lstStyle/>
        <a:p>
          <a:r>
            <a:rPr lang="en-US" sz="3200" b="1" dirty="0" err="1"/>
            <a:t>Nevrasteniya</a:t>
          </a:r>
          <a:r>
            <a:rPr lang="en-US" sz="2800" dirty="0"/>
            <a:t> </a:t>
          </a:r>
          <a:endParaRPr lang="ru-RU" sz="2800" dirty="0"/>
        </a:p>
      </dgm:t>
    </dgm:pt>
    <dgm:pt modelId="{63DD5D5A-B0E6-4B07-9DD1-1009FA4C546D}" type="parTrans" cxnId="{8DE98428-8FF9-4488-BB3F-A5A84C147129}">
      <dgm:prSet/>
      <dgm:spPr/>
      <dgm:t>
        <a:bodyPr/>
        <a:lstStyle/>
        <a:p>
          <a:endParaRPr lang="ru-RU"/>
        </a:p>
      </dgm:t>
    </dgm:pt>
    <dgm:pt modelId="{8B55C705-CBB1-4665-A841-2366267C7955}" type="sibTrans" cxnId="{8DE98428-8FF9-4488-BB3F-A5A84C147129}">
      <dgm:prSet/>
      <dgm:spPr/>
      <dgm:t>
        <a:bodyPr/>
        <a:lstStyle/>
        <a:p>
          <a:endParaRPr lang="ru-RU"/>
        </a:p>
      </dgm:t>
    </dgm:pt>
    <dgm:pt modelId="{81A72AC6-9C5F-4B11-9629-0ECD1F9ECA22}">
      <dgm:prSet phldrT="[Текст]" custT="1"/>
      <dgm:spPr/>
      <dgm:t>
        <a:bodyPr/>
        <a:lstStyle/>
        <a:p>
          <a:r>
            <a:rPr lang="en-US" sz="4000" b="1" dirty="0" err="1"/>
            <a:t>Isteriya</a:t>
          </a:r>
          <a:r>
            <a:rPr lang="en-US" sz="2800" dirty="0"/>
            <a:t> </a:t>
          </a:r>
          <a:endParaRPr lang="ru-RU" sz="2800" dirty="0"/>
        </a:p>
      </dgm:t>
    </dgm:pt>
    <dgm:pt modelId="{17B1F045-E2C5-41AF-8C24-A6FC5284E7DF}" type="parTrans" cxnId="{7B29CDA3-ACD1-41E1-9AA9-A6C6BEEE9DF0}">
      <dgm:prSet/>
      <dgm:spPr/>
      <dgm:t>
        <a:bodyPr/>
        <a:lstStyle/>
        <a:p>
          <a:endParaRPr lang="ru-RU"/>
        </a:p>
      </dgm:t>
    </dgm:pt>
    <dgm:pt modelId="{65A0B3F8-0E59-47A5-A42E-EA07DCEFF925}" type="sibTrans" cxnId="{7B29CDA3-ACD1-41E1-9AA9-A6C6BEEE9DF0}">
      <dgm:prSet/>
      <dgm:spPr/>
      <dgm:t>
        <a:bodyPr/>
        <a:lstStyle/>
        <a:p>
          <a:endParaRPr lang="ru-RU"/>
        </a:p>
      </dgm:t>
    </dgm:pt>
    <dgm:pt modelId="{E7564EFD-04E4-45DB-93F4-73C892308BC7}">
      <dgm:prSet phldrT="[Текст]" custT="1"/>
      <dgm:spPr/>
      <dgm:t>
        <a:bodyPr/>
        <a:lstStyle/>
        <a:p>
          <a:r>
            <a:rPr lang="en-US" sz="3200" b="1" dirty="0" err="1"/>
            <a:t>Miyadan</a:t>
          </a:r>
          <a:r>
            <a:rPr lang="en-US" sz="3200" b="1" dirty="0"/>
            <a:t> </a:t>
          </a:r>
          <a:r>
            <a:rPr lang="en-US" sz="3200" b="1" dirty="0" err="1"/>
            <a:t>ketmaydigan</a:t>
          </a:r>
          <a:r>
            <a:rPr lang="en-US" sz="3200" b="1" dirty="0"/>
            <a:t> </a:t>
          </a:r>
          <a:r>
            <a:rPr lang="en-US" sz="3200" b="1" dirty="0" err="1"/>
            <a:t>fikrlar</a:t>
          </a:r>
          <a:endParaRPr lang="ru-RU" sz="3200" b="1" dirty="0"/>
        </a:p>
      </dgm:t>
    </dgm:pt>
    <dgm:pt modelId="{557E622A-3E40-4036-B293-6E5D7056E425}" type="parTrans" cxnId="{12B8B25B-07F6-4CD9-BB6E-2BA51A826CA6}">
      <dgm:prSet/>
      <dgm:spPr/>
      <dgm:t>
        <a:bodyPr/>
        <a:lstStyle/>
        <a:p>
          <a:endParaRPr lang="ru-RU"/>
        </a:p>
      </dgm:t>
    </dgm:pt>
    <dgm:pt modelId="{579E85AA-CA48-49E7-A8EC-5E1926074A2C}" type="sibTrans" cxnId="{12B8B25B-07F6-4CD9-BB6E-2BA51A826CA6}">
      <dgm:prSet/>
      <dgm:spPr/>
      <dgm:t>
        <a:bodyPr/>
        <a:lstStyle/>
        <a:p>
          <a:endParaRPr lang="ru-RU"/>
        </a:p>
      </dgm:t>
    </dgm:pt>
    <dgm:pt modelId="{F64EA953-9013-44D7-A44A-DFE86143DD23}" type="pres">
      <dgm:prSet presAssocID="{3444FF86-0F08-4750-B472-704CFF57D06C}" presName="linear" presStyleCnt="0">
        <dgm:presLayoutVars>
          <dgm:dir/>
          <dgm:animLvl val="lvl"/>
          <dgm:resizeHandles val="exact"/>
        </dgm:presLayoutVars>
      </dgm:prSet>
      <dgm:spPr/>
    </dgm:pt>
    <dgm:pt modelId="{D57B56AB-FA72-450C-A176-8FA6034B006C}" type="pres">
      <dgm:prSet presAssocID="{0331360C-5974-4707-8F3C-28929768CBB8}" presName="parentLin" presStyleCnt="0"/>
      <dgm:spPr/>
    </dgm:pt>
    <dgm:pt modelId="{D0162CE5-30F6-4D50-8EDA-5753A4DC463D}" type="pres">
      <dgm:prSet presAssocID="{0331360C-5974-4707-8F3C-28929768CBB8}" presName="parentLeftMargin" presStyleLbl="node1" presStyleIdx="0" presStyleCnt="3"/>
      <dgm:spPr/>
    </dgm:pt>
    <dgm:pt modelId="{1B28A8B6-2AA2-41ED-969F-4DEE282766DA}" type="pres">
      <dgm:prSet presAssocID="{0331360C-5974-4707-8F3C-28929768CBB8}" presName="parentText" presStyleLbl="node1" presStyleIdx="0" presStyleCnt="3">
        <dgm:presLayoutVars>
          <dgm:chMax val="0"/>
          <dgm:bulletEnabled val="1"/>
        </dgm:presLayoutVars>
      </dgm:prSet>
      <dgm:spPr/>
    </dgm:pt>
    <dgm:pt modelId="{1EF40F70-1430-4AC1-8A09-EAA08D7202F7}" type="pres">
      <dgm:prSet presAssocID="{0331360C-5974-4707-8F3C-28929768CBB8}" presName="negativeSpace" presStyleCnt="0"/>
      <dgm:spPr/>
    </dgm:pt>
    <dgm:pt modelId="{34DE37CE-0CD3-445F-A490-FB56A8C9C658}" type="pres">
      <dgm:prSet presAssocID="{0331360C-5974-4707-8F3C-28929768CBB8}" presName="childText" presStyleLbl="conFgAcc1" presStyleIdx="0" presStyleCnt="3" custLinFactNeighborX="-11976" custLinFactNeighborY="89832">
        <dgm:presLayoutVars>
          <dgm:bulletEnabled val="1"/>
        </dgm:presLayoutVars>
      </dgm:prSet>
      <dgm:spPr/>
    </dgm:pt>
    <dgm:pt modelId="{3E4F118F-4698-4C3F-8CA0-D080D84417DB}" type="pres">
      <dgm:prSet presAssocID="{8B55C705-CBB1-4665-A841-2366267C7955}" presName="spaceBetweenRectangles" presStyleCnt="0"/>
      <dgm:spPr/>
    </dgm:pt>
    <dgm:pt modelId="{1D35AA5C-79C1-4C0A-AA3C-9458A98E2F13}" type="pres">
      <dgm:prSet presAssocID="{81A72AC6-9C5F-4B11-9629-0ECD1F9ECA22}" presName="parentLin" presStyleCnt="0"/>
      <dgm:spPr/>
    </dgm:pt>
    <dgm:pt modelId="{3E4065E1-ED34-4EAC-ACFC-5FAC0836C519}" type="pres">
      <dgm:prSet presAssocID="{81A72AC6-9C5F-4B11-9629-0ECD1F9ECA22}" presName="parentLeftMargin" presStyleLbl="node1" presStyleIdx="0" presStyleCnt="3"/>
      <dgm:spPr/>
    </dgm:pt>
    <dgm:pt modelId="{D901C144-3687-47C0-AE7A-AF0EE19FB79C}" type="pres">
      <dgm:prSet presAssocID="{81A72AC6-9C5F-4B11-9629-0ECD1F9ECA22}" presName="parentText" presStyleLbl="node1" presStyleIdx="1" presStyleCnt="3">
        <dgm:presLayoutVars>
          <dgm:chMax val="0"/>
          <dgm:bulletEnabled val="1"/>
        </dgm:presLayoutVars>
      </dgm:prSet>
      <dgm:spPr/>
    </dgm:pt>
    <dgm:pt modelId="{70A7FB59-B346-4A79-84D6-DFC1CFC25B19}" type="pres">
      <dgm:prSet presAssocID="{81A72AC6-9C5F-4B11-9629-0ECD1F9ECA22}" presName="negativeSpace" presStyleCnt="0"/>
      <dgm:spPr/>
    </dgm:pt>
    <dgm:pt modelId="{F968804B-5E7C-4346-8A22-F79A0E7CF666}" type="pres">
      <dgm:prSet presAssocID="{81A72AC6-9C5F-4B11-9629-0ECD1F9ECA22}" presName="childText" presStyleLbl="conFgAcc1" presStyleIdx="1" presStyleCnt="3">
        <dgm:presLayoutVars>
          <dgm:bulletEnabled val="1"/>
        </dgm:presLayoutVars>
      </dgm:prSet>
      <dgm:spPr/>
    </dgm:pt>
    <dgm:pt modelId="{BEABAEA6-367D-4B65-9B14-71D08CA89C40}" type="pres">
      <dgm:prSet presAssocID="{65A0B3F8-0E59-47A5-A42E-EA07DCEFF925}" presName="spaceBetweenRectangles" presStyleCnt="0"/>
      <dgm:spPr/>
    </dgm:pt>
    <dgm:pt modelId="{4098A4C1-13E4-4BC0-AFF0-516E7E317AF3}" type="pres">
      <dgm:prSet presAssocID="{E7564EFD-04E4-45DB-93F4-73C892308BC7}" presName="parentLin" presStyleCnt="0"/>
      <dgm:spPr/>
    </dgm:pt>
    <dgm:pt modelId="{52B23356-EC4F-4715-8AC1-CF507DFD1EE0}" type="pres">
      <dgm:prSet presAssocID="{E7564EFD-04E4-45DB-93F4-73C892308BC7}" presName="parentLeftMargin" presStyleLbl="node1" presStyleIdx="1" presStyleCnt="3"/>
      <dgm:spPr/>
    </dgm:pt>
    <dgm:pt modelId="{C82262DD-873D-47CA-BD73-3A2118A8E4FE}" type="pres">
      <dgm:prSet presAssocID="{E7564EFD-04E4-45DB-93F4-73C892308BC7}" presName="parentText" presStyleLbl="node1" presStyleIdx="2" presStyleCnt="3">
        <dgm:presLayoutVars>
          <dgm:chMax val="0"/>
          <dgm:bulletEnabled val="1"/>
        </dgm:presLayoutVars>
      </dgm:prSet>
      <dgm:spPr/>
    </dgm:pt>
    <dgm:pt modelId="{5E8F6E89-7AED-4790-8F87-364C99377B6A}" type="pres">
      <dgm:prSet presAssocID="{E7564EFD-04E4-45DB-93F4-73C892308BC7}" presName="negativeSpace" presStyleCnt="0"/>
      <dgm:spPr/>
    </dgm:pt>
    <dgm:pt modelId="{5D7AC1E4-E227-40D2-BCE5-5783A9833B2E}" type="pres">
      <dgm:prSet presAssocID="{E7564EFD-04E4-45DB-93F4-73C892308BC7}" presName="childText" presStyleLbl="conFgAcc1" presStyleIdx="2" presStyleCnt="3" custLinFactY="1905" custLinFactNeighborY="100000">
        <dgm:presLayoutVars>
          <dgm:bulletEnabled val="1"/>
        </dgm:presLayoutVars>
      </dgm:prSet>
      <dgm:spPr/>
    </dgm:pt>
  </dgm:ptLst>
  <dgm:cxnLst>
    <dgm:cxn modelId="{8DE98428-8FF9-4488-BB3F-A5A84C147129}" srcId="{3444FF86-0F08-4750-B472-704CFF57D06C}" destId="{0331360C-5974-4707-8F3C-28929768CBB8}" srcOrd="0" destOrd="0" parTransId="{63DD5D5A-B0E6-4B07-9DD1-1009FA4C546D}" sibTransId="{8B55C705-CBB1-4665-A841-2366267C7955}"/>
    <dgm:cxn modelId="{12B8B25B-07F6-4CD9-BB6E-2BA51A826CA6}" srcId="{3444FF86-0F08-4750-B472-704CFF57D06C}" destId="{E7564EFD-04E4-45DB-93F4-73C892308BC7}" srcOrd="2" destOrd="0" parTransId="{557E622A-3E40-4036-B293-6E5D7056E425}" sibTransId="{579E85AA-CA48-49E7-A8EC-5E1926074A2C}"/>
    <dgm:cxn modelId="{56E76D66-FCC8-4D73-A593-D3E803C9F840}" type="presOf" srcId="{3444FF86-0F08-4750-B472-704CFF57D06C}" destId="{F64EA953-9013-44D7-A44A-DFE86143DD23}" srcOrd="0" destOrd="0" presId="urn:microsoft.com/office/officeart/2005/8/layout/list1"/>
    <dgm:cxn modelId="{534A5449-10E6-4728-95EA-02CAFDDA626D}" type="presOf" srcId="{E7564EFD-04E4-45DB-93F4-73C892308BC7}" destId="{52B23356-EC4F-4715-8AC1-CF507DFD1EE0}" srcOrd="0" destOrd="0" presId="urn:microsoft.com/office/officeart/2005/8/layout/list1"/>
    <dgm:cxn modelId="{428F297E-8354-47BC-9523-922C3906BC4A}" type="presOf" srcId="{81A72AC6-9C5F-4B11-9629-0ECD1F9ECA22}" destId="{D901C144-3687-47C0-AE7A-AF0EE19FB79C}" srcOrd="1" destOrd="0" presId="urn:microsoft.com/office/officeart/2005/8/layout/list1"/>
    <dgm:cxn modelId="{7B29CDA3-ACD1-41E1-9AA9-A6C6BEEE9DF0}" srcId="{3444FF86-0F08-4750-B472-704CFF57D06C}" destId="{81A72AC6-9C5F-4B11-9629-0ECD1F9ECA22}" srcOrd="1" destOrd="0" parTransId="{17B1F045-E2C5-41AF-8C24-A6FC5284E7DF}" sibTransId="{65A0B3F8-0E59-47A5-A42E-EA07DCEFF925}"/>
    <dgm:cxn modelId="{A8E6F8B4-8DF2-401D-A591-C99B20C9E164}" type="presOf" srcId="{0331360C-5974-4707-8F3C-28929768CBB8}" destId="{D0162CE5-30F6-4D50-8EDA-5753A4DC463D}" srcOrd="0" destOrd="0" presId="urn:microsoft.com/office/officeart/2005/8/layout/list1"/>
    <dgm:cxn modelId="{8B8E1DED-A322-4BD8-A2BC-8493B48A3AD3}" type="presOf" srcId="{E7564EFD-04E4-45DB-93F4-73C892308BC7}" destId="{C82262DD-873D-47CA-BD73-3A2118A8E4FE}" srcOrd="1" destOrd="0" presId="urn:microsoft.com/office/officeart/2005/8/layout/list1"/>
    <dgm:cxn modelId="{FD1E21F9-D9C7-4EFD-AC20-3D22EED3B83D}" type="presOf" srcId="{81A72AC6-9C5F-4B11-9629-0ECD1F9ECA22}" destId="{3E4065E1-ED34-4EAC-ACFC-5FAC0836C519}" srcOrd="0" destOrd="0" presId="urn:microsoft.com/office/officeart/2005/8/layout/list1"/>
    <dgm:cxn modelId="{8F9AA4FC-D2CB-4B62-9CC9-8F0306FF906A}" type="presOf" srcId="{0331360C-5974-4707-8F3C-28929768CBB8}" destId="{1B28A8B6-2AA2-41ED-969F-4DEE282766DA}" srcOrd="1" destOrd="0" presId="urn:microsoft.com/office/officeart/2005/8/layout/list1"/>
    <dgm:cxn modelId="{CD8CC486-4AEE-40CC-B3D4-36815530802D}" type="presParOf" srcId="{F64EA953-9013-44D7-A44A-DFE86143DD23}" destId="{D57B56AB-FA72-450C-A176-8FA6034B006C}" srcOrd="0" destOrd="0" presId="urn:microsoft.com/office/officeart/2005/8/layout/list1"/>
    <dgm:cxn modelId="{6DCBD7A6-0691-4DB2-868F-231F69BBA3B2}" type="presParOf" srcId="{D57B56AB-FA72-450C-A176-8FA6034B006C}" destId="{D0162CE5-30F6-4D50-8EDA-5753A4DC463D}" srcOrd="0" destOrd="0" presId="urn:microsoft.com/office/officeart/2005/8/layout/list1"/>
    <dgm:cxn modelId="{43900D3D-7D3F-4923-A257-87260E978454}" type="presParOf" srcId="{D57B56AB-FA72-450C-A176-8FA6034B006C}" destId="{1B28A8B6-2AA2-41ED-969F-4DEE282766DA}" srcOrd="1" destOrd="0" presId="urn:microsoft.com/office/officeart/2005/8/layout/list1"/>
    <dgm:cxn modelId="{5DB7D289-E3DB-4E97-B505-39B37AE2459A}" type="presParOf" srcId="{F64EA953-9013-44D7-A44A-DFE86143DD23}" destId="{1EF40F70-1430-4AC1-8A09-EAA08D7202F7}" srcOrd="1" destOrd="0" presId="urn:microsoft.com/office/officeart/2005/8/layout/list1"/>
    <dgm:cxn modelId="{E31D3EDC-EEB2-4F91-845B-1F47C60ACD0F}" type="presParOf" srcId="{F64EA953-9013-44D7-A44A-DFE86143DD23}" destId="{34DE37CE-0CD3-445F-A490-FB56A8C9C658}" srcOrd="2" destOrd="0" presId="urn:microsoft.com/office/officeart/2005/8/layout/list1"/>
    <dgm:cxn modelId="{EA0DD046-BE37-4A4A-8751-0A5C7948B9F7}" type="presParOf" srcId="{F64EA953-9013-44D7-A44A-DFE86143DD23}" destId="{3E4F118F-4698-4C3F-8CA0-D080D84417DB}" srcOrd="3" destOrd="0" presId="urn:microsoft.com/office/officeart/2005/8/layout/list1"/>
    <dgm:cxn modelId="{BE249F6E-EEA1-41EC-80EA-67DDB86E4C24}" type="presParOf" srcId="{F64EA953-9013-44D7-A44A-DFE86143DD23}" destId="{1D35AA5C-79C1-4C0A-AA3C-9458A98E2F13}" srcOrd="4" destOrd="0" presId="urn:microsoft.com/office/officeart/2005/8/layout/list1"/>
    <dgm:cxn modelId="{999452E1-C8C1-43A9-B5E9-A4B205D27592}" type="presParOf" srcId="{1D35AA5C-79C1-4C0A-AA3C-9458A98E2F13}" destId="{3E4065E1-ED34-4EAC-ACFC-5FAC0836C519}" srcOrd="0" destOrd="0" presId="urn:microsoft.com/office/officeart/2005/8/layout/list1"/>
    <dgm:cxn modelId="{03028A11-FD0E-4D16-BEB3-BADB2BBEC62E}" type="presParOf" srcId="{1D35AA5C-79C1-4C0A-AA3C-9458A98E2F13}" destId="{D901C144-3687-47C0-AE7A-AF0EE19FB79C}" srcOrd="1" destOrd="0" presId="urn:microsoft.com/office/officeart/2005/8/layout/list1"/>
    <dgm:cxn modelId="{6EAEE19B-B0DC-479D-8731-DE9297022748}" type="presParOf" srcId="{F64EA953-9013-44D7-A44A-DFE86143DD23}" destId="{70A7FB59-B346-4A79-84D6-DFC1CFC25B19}" srcOrd="5" destOrd="0" presId="urn:microsoft.com/office/officeart/2005/8/layout/list1"/>
    <dgm:cxn modelId="{7DF43AC8-E46E-4B07-9697-B85760FD9626}" type="presParOf" srcId="{F64EA953-9013-44D7-A44A-DFE86143DD23}" destId="{F968804B-5E7C-4346-8A22-F79A0E7CF666}" srcOrd="6" destOrd="0" presId="urn:microsoft.com/office/officeart/2005/8/layout/list1"/>
    <dgm:cxn modelId="{591A3C7B-E677-4370-B019-21D6094E70BB}" type="presParOf" srcId="{F64EA953-9013-44D7-A44A-DFE86143DD23}" destId="{BEABAEA6-367D-4B65-9B14-71D08CA89C40}" srcOrd="7" destOrd="0" presId="urn:microsoft.com/office/officeart/2005/8/layout/list1"/>
    <dgm:cxn modelId="{BFC7BDBA-A84E-4A8F-9C82-ABF5913E9996}" type="presParOf" srcId="{F64EA953-9013-44D7-A44A-DFE86143DD23}" destId="{4098A4C1-13E4-4BC0-AFF0-516E7E317AF3}" srcOrd="8" destOrd="0" presId="urn:microsoft.com/office/officeart/2005/8/layout/list1"/>
    <dgm:cxn modelId="{C85322A9-DCC3-4BC8-B868-D69E395B32DA}" type="presParOf" srcId="{4098A4C1-13E4-4BC0-AFF0-516E7E317AF3}" destId="{52B23356-EC4F-4715-8AC1-CF507DFD1EE0}" srcOrd="0" destOrd="0" presId="urn:microsoft.com/office/officeart/2005/8/layout/list1"/>
    <dgm:cxn modelId="{4DC666A6-640F-4579-85D6-93865E6B5966}" type="presParOf" srcId="{4098A4C1-13E4-4BC0-AFF0-516E7E317AF3}" destId="{C82262DD-873D-47CA-BD73-3A2118A8E4FE}" srcOrd="1" destOrd="0" presId="urn:microsoft.com/office/officeart/2005/8/layout/list1"/>
    <dgm:cxn modelId="{51A13274-C391-490F-A470-F0C97FC8FFD9}" type="presParOf" srcId="{F64EA953-9013-44D7-A44A-DFE86143DD23}" destId="{5E8F6E89-7AED-4790-8F87-364C99377B6A}" srcOrd="9" destOrd="0" presId="urn:microsoft.com/office/officeart/2005/8/layout/list1"/>
    <dgm:cxn modelId="{45807BDE-DFDB-4BA1-A1E7-76867A6CA756}" type="presParOf" srcId="{F64EA953-9013-44D7-A44A-DFE86143DD23}" destId="{5D7AC1E4-E227-40D2-BCE5-5783A9833B2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4046E9-ECB9-47CA-BD89-55F27470A11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999B5E2C-E14B-44DB-8CA0-540DFEE0BE6E}">
      <dgm:prSet phldrT="[Текст]"/>
      <dgm:spPr/>
      <dgm:t>
        <a:bodyPr/>
        <a:lstStyle/>
        <a:p>
          <a:r>
            <a:rPr lang="en-US" dirty="0"/>
            <a:t>1</a:t>
          </a:r>
          <a:endParaRPr lang="ru-RU" dirty="0"/>
        </a:p>
      </dgm:t>
    </dgm:pt>
    <dgm:pt modelId="{19BEA408-B96E-4752-852C-D83CF959BB06}" type="parTrans" cxnId="{27376A0B-DCAE-4B4B-82B9-914E4A3EA5D7}">
      <dgm:prSet/>
      <dgm:spPr/>
      <dgm:t>
        <a:bodyPr/>
        <a:lstStyle/>
        <a:p>
          <a:endParaRPr lang="ru-RU"/>
        </a:p>
      </dgm:t>
    </dgm:pt>
    <dgm:pt modelId="{919AFFE7-1509-4F9F-8019-EA3BDBDA7721}" type="sibTrans" cxnId="{27376A0B-DCAE-4B4B-82B9-914E4A3EA5D7}">
      <dgm:prSet/>
      <dgm:spPr/>
      <dgm:t>
        <a:bodyPr/>
        <a:lstStyle/>
        <a:p>
          <a:endParaRPr lang="ru-RU"/>
        </a:p>
      </dgm:t>
    </dgm:pt>
    <dgm:pt modelId="{1A5D0F69-7B8B-40D0-B625-FEB963769DA7}">
      <dgm:prSet phldrT="[Текст]">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en-US" dirty="0"/>
            <a:t>KAYFIYATNING YO`QLIGI</a:t>
          </a:r>
          <a:endParaRPr lang="ru-RU" dirty="0"/>
        </a:p>
      </dgm:t>
    </dgm:pt>
    <dgm:pt modelId="{9AD1E43E-510E-4075-930F-276189F09853}" type="parTrans" cxnId="{4A59220F-9846-4DB8-BC49-5CAAED096276}">
      <dgm:prSet/>
      <dgm:spPr/>
      <dgm:t>
        <a:bodyPr/>
        <a:lstStyle/>
        <a:p>
          <a:endParaRPr lang="ru-RU"/>
        </a:p>
      </dgm:t>
    </dgm:pt>
    <dgm:pt modelId="{271042E7-32DB-469C-89BB-4C8D2F527EA9}" type="sibTrans" cxnId="{4A59220F-9846-4DB8-BC49-5CAAED096276}">
      <dgm:prSet/>
      <dgm:spPr/>
      <dgm:t>
        <a:bodyPr/>
        <a:lstStyle/>
        <a:p>
          <a:endParaRPr lang="ru-RU"/>
        </a:p>
      </dgm:t>
    </dgm:pt>
    <dgm:pt modelId="{A1795F34-DEF0-4B19-A312-0F94D625520D}">
      <dgm:prSet phldrT="[Текст]"/>
      <dgm:spPr/>
      <dgm:t>
        <a:bodyPr/>
        <a:lstStyle/>
        <a:p>
          <a:r>
            <a:rPr lang="en-US" dirty="0"/>
            <a:t>2</a:t>
          </a:r>
          <a:endParaRPr lang="ru-RU" dirty="0"/>
        </a:p>
      </dgm:t>
    </dgm:pt>
    <dgm:pt modelId="{0325D0E6-3A50-4E2F-9F65-E48C493969D6}" type="parTrans" cxnId="{5C9AB29C-C24E-46BB-BA6A-AF17B94FCA6F}">
      <dgm:prSet/>
      <dgm:spPr/>
      <dgm:t>
        <a:bodyPr/>
        <a:lstStyle/>
        <a:p>
          <a:endParaRPr lang="ru-RU"/>
        </a:p>
      </dgm:t>
    </dgm:pt>
    <dgm:pt modelId="{B6525056-BC81-49B3-87EA-D339C1CE63FA}" type="sibTrans" cxnId="{5C9AB29C-C24E-46BB-BA6A-AF17B94FCA6F}">
      <dgm:prSet/>
      <dgm:spPr/>
      <dgm:t>
        <a:bodyPr/>
        <a:lstStyle/>
        <a:p>
          <a:endParaRPr lang="ru-RU"/>
        </a:p>
      </dgm:t>
    </dgm:pt>
    <dgm:pt modelId="{7F8DFDA7-25C2-450E-8E52-977A37F2D8A0}">
      <dgm:prSet phldrT="[Текст]">
        <dgm:style>
          <a:lnRef idx="1">
            <a:schemeClr val="accent5"/>
          </a:lnRef>
          <a:fillRef idx="2">
            <a:schemeClr val="accent5"/>
          </a:fillRef>
          <a:effectRef idx="1">
            <a:schemeClr val="accent5"/>
          </a:effectRef>
          <a:fontRef idx="minor">
            <a:schemeClr val="dk1"/>
          </a:fontRef>
        </dgm:style>
      </dgm:prSet>
      <dgm:spPr/>
      <dgm:t>
        <a:bodyPr/>
        <a:lstStyle/>
        <a:p>
          <a:r>
            <a:rPr lang="en-US" dirty="0"/>
            <a:t>FIKRLAR KARAXTLIGI</a:t>
          </a:r>
          <a:endParaRPr lang="ru-RU" dirty="0"/>
        </a:p>
      </dgm:t>
    </dgm:pt>
    <dgm:pt modelId="{E8AF5FEE-8018-4194-AD35-CE41F3BA366B}" type="parTrans" cxnId="{466F18E4-5EC5-4B4F-A521-8C8C81240B55}">
      <dgm:prSet/>
      <dgm:spPr/>
      <dgm:t>
        <a:bodyPr/>
        <a:lstStyle/>
        <a:p>
          <a:endParaRPr lang="ru-RU"/>
        </a:p>
      </dgm:t>
    </dgm:pt>
    <dgm:pt modelId="{DCF4AD8D-BCDE-43DE-A234-559036D946DC}" type="sibTrans" cxnId="{466F18E4-5EC5-4B4F-A521-8C8C81240B55}">
      <dgm:prSet/>
      <dgm:spPr/>
      <dgm:t>
        <a:bodyPr/>
        <a:lstStyle/>
        <a:p>
          <a:endParaRPr lang="ru-RU"/>
        </a:p>
      </dgm:t>
    </dgm:pt>
    <dgm:pt modelId="{CC695F67-D39D-433E-ACD8-BD3313AD9896}">
      <dgm:prSet phldrT="[Текст]"/>
      <dgm:spPr/>
      <dgm:t>
        <a:bodyPr/>
        <a:lstStyle/>
        <a:p>
          <a:r>
            <a:rPr lang="en-US" dirty="0"/>
            <a:t>3</a:t>
          </a:r>
          <a:endParaRPr lang="ru-RU" dirty="0"/>
        </a:p>
      </dgm:t>
    </dgm:pt>
    <dgm:pt modelId="{546318EE-7DF4-4506-8CB1-069D101A7D35}" type="parTrans" cxnId="{75C3590D-50A0-47F1-89E6-901A4FF204FD}">
      <dgm:prSet/>
      <dgm:spPr/>
      <dgm:t>
        <a:bodyPr/>
        <a:lstStyle/>
        <a:p>
          <a:endParaRPr lang="ru-RU"/>
        </a:p>
      </dgm:t>
    </dgm:pt>
    <dgm:pt modelId="{D6C62FB6-0E3C-4720-A835-E476EBCD06B5}" type="sibTrans" cxnId="{75C3590D-50A0-47F1-89E6-901A4FF204FD}">
      <dgm:prSet/>
      <dgm:spPr/>
      <dgm:t>
        <a:bodyPr/>
        <a:lstStyle/>
        <a:p>
          <a:endParaRPr lang="ru-RU"/>
        </a:p>
      </dgm:t>
    </dgm:pt>
    <dgm:pt modelId="{953C4A7B-BD49-4ED0-A09A-68CA04A4DF5C}">
      <dgm:prSet phldrT="[Текст]">
        <dgm:style>
          <a:lnRef idx="0">
            <a:schemeClr val="accent6"/>
          </a:lnRef>
          <a:fillRef idx="3">
            <a:schemeClr val="accent6"/>
          </a:fillRef>
          <a:effectRef idx="3">
            <a:schemeClr val="accent6"/>
          </a:effectRef>
          <a:fontRef idx="minor">
            <a:schemeClr val="lt1"/>
          </a:fontRef>
        </dgm:style>
      </dgm:prSet>
      <dgm:spPr/>
      <dgm:t>
        <a:bodyPr/>
        <a:lstStyle/>
        <a:p>
          <a:r>
            <a:rPr lang="en-US" dirty="0"/>
            <a:t>HARAKATGA MOTIVATSIYA SO`NISHI</a:t>
          </a:r>
          <a:endParaRPr lang="ru-RU" dirty="0"/>
        </a:p>
      </dgm:t>
    </dgm:pt>
    <dgm:pt modelId="{429A516C-900B-4FC1-BFEE-7DF61E489C86}" type="parTrans" cxnId="{597D81E4-D0C7-48E3-B0FC-2EDC993D98E2}">
      <dgm:prSet/>
      <dgm:spPr/>
      <dgm:t>
        <a:bodyPr/>
        <a:lstStyle/>
        <a:p>
          <a:endParaRPr lang="ru-RU"/>
        </a:p>
      </dgm:t>
    </dgm:pt>
    <dgm:pt modelId="{69FF67B5-D245-40B2-8723-D155FC24EC6C}" type="sibTrans" cxnId="{597D81E4-D0C7-48E3-B0FC-2EDC993D98E2}">
      <dgm:prSet/>
      <dgm:spPr/>
      <dgm:t>
        <a:bodyPr/>
        <a:lstStyle/>
        <a:p>
          <a:endParaRPr lang="ru-RU"/>
        </a:p>
      </dgm:t>
    </dgm:pt>
    <dgm:pt modelId="{BF8D5FA1-51CC-4A75-9295-D95F4C979DBE}" type="pres">
      <dgm:prSet presAssocID="{5D4046E9-ECB9-47CA-BD89-55F27470A11C}" presName="linearFlow" presStyleCnt="0">
        <dgm:presLayoutVars>
          <dgm:dir/>
          <dgm:animLvl val="lvl"/>
          <dgm:resizeHandles val="exact"/>
        </dgm:presLayoutVars>
      </dgm:prSet>
      <dgm:spPr/>
    </dgm:pt>
    <dgm:pt modelId="{74BD52AA-BE3C-4E62-A5C9-A30FDFE9156F}" type="pres">
      <dgm:prSet presAssocID="{999B5E2C-E14B-44DB-8CA0-540DFEE0BE6E}" presName="composite" presStyleCnt="0"/>
      <dgm:spPr/>
    </dgm:pt>
    <dgm:pt modelId="{4498A34F-4863-450C-82C1-A6DE0B4772A8}" type="pres">
      <dgm:prSet presAssocID="{999B5E2C-E14B-44DB-8CA0-540DFEE0BE6E}" presName="parentText" presStyleLbl="alignNode1" presStyleIdx="0" presStyleCnt="3">
        <dgm:presLayoutVars>
          <dgm:chMax val="1"/>
          <dgm:bulletEnabled val="1"/>
        </dgm:presLayoutVars>
      </dgm:prSet>
      <dgm:spPr/>
    </dgm:pt>
    <dgm:pt modelId="{FFCAB690-F0E5-48AF-86C2-2216EDF219B3}" type="pres">
      <dgm:prSet presAssocID="{999B5E2C-E14B-44DB-8CA0-540DFEE0BE6E}" presName="descendantText" presStyleLbl="alignAcc1" presStyleIdx="0" presStyleCnt="3">
        <dgm:presLayoutVars>
          <dgm:bulletEnabled val="1"/>
        </dgm:presLayoutVars>
      </dgm:prSet>
      <dgm:spPr/>
    </dgm:pt>
    <dgm:pt modelId="{FD6A4FE8-80BA-4C96-BC2A-8F2DD1F9B732}" type="pres">
      <dgm:prSet presAssocID="{919AFFE7-1509-4F9F-8019-EA3BDBDA7721}" presName="sp" presStyleCnt="0"/>
      <dgm:spPr/>
    </dgm:pt>
    <dgm:pt modelId="{17FE4101-673B-4D9A-94BA-8B0A54F7BF3D}" type="pres">
      <dgm:prSet presAssocID="{A1795F34-DEF0-4B19-A312-0F94D625520D}" presName="composite" presStyleCnt="0"/>
      <dgm:spPr/>
    </dgm:pt>
    <dgm:pt modelId="{61BE0D2D-2838-4FED-BD12-AEFD8F3D0B95}" type="pres">
      <dgm:prSet presAssocID="{A1795F34-DEF0-4B19-A312-0F94D625520D}" presName="parentText" presStyleLbl="alignNode1" presStyleIdx="1" presStyleCnt="3">
        <dgm:presLayoutVars>
          <dgm:chMax val="1"/>
          <dgm:bulletEnabled val="1"/>
        </dgm:presLayoutVars>
      </dgm:prSet>
      <dgm:spPr/>
    </dgm:pt>
    <dgm:pt modelId="{337E7024-E244-4A4B-B483-826413C9C119}" type="pres">
      <dgm:prSet presAssocID="{A1795F34-DEF0-4B19-A312-0F94D625520D}" presName="descendantText" presStyleLbl="alignAcc1" presStyleIdx="1" presStyleCnt="3">
        <dgm:presLayoutVars>
          <dgm:bulletEnabled val="1"/>
        </dgm:presLayoutVars>
      </dgm:prSet>
      <dgm:spPr/>
    </dgm:pt>
    <dgm:pt modelId="{0F6C6039-CF21-4E7F-BE8F-7481FB91D720}" type="pres">
      <dgm:prSet presAssocID="{B6525056-BC81-49B3-87EA-D339C1CE63FA}" presName="sp" presStyleCnt="0"/>
      <dgm:spPr/>
    </dgm:pt>
    <dgm:pt modelId="{48755BB5-7044-4870-A27C-DA581B5B0CAE}" type="pres">
      <dgm:prSet presAssocID="{CC695F67-D39D-433E-ACD8-BD3313AD9896}" presName="composite" presStyleCnt="0"/>
      <dgm:spPr/>
    </dgm:pt>
    <dgm:pt modelId="{62AB699B-A6F0-40D8-B728-B9D29BBBA19B}" type="pres">
      <dgm:prSet presAssocID="{CC695F67-D39D-433E-ACD8-BD3313AD9896}" presName="parentText" presStyleLbl="alignNode1" presStyleIdx="2" presStyleCnt="3">
        <dgm:presLayoutVars>
          <dgm:chMax val="1"/>
          <dgm:bulletEnabled val="1"/>
        </dgm:presLayoutVars>
      </dgm:prSet>
      <dgm:spPr/>
    </dgm:pt>
    <dgm:pt modelId="{264EF34F-3B32-42CB-A93D-01809E19E216}" type="pres">
      <dgm:prSet presAssocID="{CC695F67-D39D-433E-ACD8-BD3313AD9896}" presName="descendantText" presStyleLbl="alignAcc1" presStyleIdx="2" presStyleCnt="3">
        <dgm:presLayoutVars>
          <dgm:bulletEnabled val="1"/>
        </dgm:presLayoutVars>
      </dgm:prSet>
      <dgm:spPr/>
    </dgm:pt>
  </dgm:ptLst>
  <dgm:cxnLst>
    <dgm:cxn modelId="{AE873B09-9C91-44D1-B7B6-CD4E89D0C958}" type="presOf" srcId="{5D4046E9-ECB9-47CA-BD89-55F27470A11C}" destId="{BF8D5FA1-51CC-4A75-9295-D95F4C979DBE}" srcOrd="0" destOrd="0" presId="urn:microsoft.com/office/officeart/2005/8/layout/chevron2"/>
    <dgm:cxn modelId="{27376A0B-DCAE-4B4B-82B9-914E4A3EA5D7}" srcId="{5D4046E9-ECB9-47CA-BD89-55F27470A11C}" destId="{999B5E2C-E14B-44DB-8CA0-540DFEE0BE6E}" srcOrd="0" destOrd="0" parTransId="{19BEA408-B96E-4752-852C-D83CF959BB06}" sibTransId="{919AFFE7-1509-4F9F-8019-EA3BDBDA7721}"/>
    <dgm:cxn modelId="{75C3590D-50A0-47F1-89E6-901A4FF204FD}" srcId="{5D4046E9-ECB9-47CA-BD89-55F27470A11C}" destId="{CC695F67-D39D-433E-ACD8-BD3313AD9896}" srcOrd="2" destOrd="0" parTransId="{546318EE-7DF4-4506-8CB1-069D101A7D35}" sibTransId="{D6C62FB6-0E3C-4720-A835-E476EBCD06B5}"/>
    <dgm:cxn modelId="{4A59220F-9846-4DB8-BC49-5CAAED096276}" srcId="{999B5E2C-E14B-44DB-8CA0-540DFEE0BE6E}" destId="{1A5D0F69-7B8B-40D0-B625-FEB963769DA7}" srcOrd="0" destOrd="0" parTransId="{9AD1E43E-510E-4075-930F-276189F09853}" sibTransId="{271042E7-32DB-469C-89BB-4C8D2F527EA9}"/>
    <dgm:cxn modelId="{35B04111-35F9-4F00-B03A-9AB8CB2AE70C}" type="presOf" srcId="{1A5D0F69-7B8B-40D0-B625-FEB963769DA7}" destId="{FFCAB690-F0E5-48AF-86C2-2216EDF219B3}" srcOrd="0" destOrd="0" presId="urn:microsoft.com/office/officeart/2005/8/layout/chevron2"/>
    <dgm:cxn modelId="{5A201E35-B927-462C-AAE1-5653286424B5}" type="presOf" srcId="{CC695F67-D39D-433E-ACD8-BD3313AD9896}" destId="{62AB699B-A6F0-40D8-B728-B9D29BBBA19B}" srcOrd="0" destOrd="0" presId="urn:microsoft.com/office/officeart/2005/8/layout/chevron2"/>
    <dgm:cxn modelId="{1BAE4E36-C42B-4B3D-97F2-39283BAEF59E}" type="presOf" srcId="{953C4A7B-BD49-4ED0-A09A-68CA04A4DF5C}" destId="{264EF34F-3B32-42CB-A93D-01809E19E216}" srcOrd="0" destOrd="0" presId="urn:microsoft.com/office/officeart/2005/8/layout/chevron2"/>
    <dgm:cxn modelId="{F01FA448-CB83-4FC3-929E-44F73C17631B}" type="presOf" srcId="{7F8DFDA7-25C2-450E-8E52-977A37F2D8A0}" destId="{337E7024-E244-4A4B-B483-826413C9C119}" srcOrd="0" destOrd="0" presId="urn:microsoft.com/office/officeart/2005/8/layout/chevron2"/>
    <dgm:cxn modelId="{5C9AB29C-C24E-46BB-BA6A-AF17B94FCA6F}" srcId="{5D4046E9-ECB9-47CA-BD89-55F27470A11C}" destId="{A1795F34-DEF0-4B19-A312-0F94D625520D}" srcOrd="1" destOrd="0" parTransId="{0325D0E6-3A50-4E2F-9F65-E48C493969D6}" sibTransId="{B6525056-BC81-49B3-87EA-D339C1CE63FA}"/>
    <dgm:cxn modelId="{BAA393A3-9DC0-4E5D-89F4-17FBA7FEC2EE}" type="presOf" srcId="{A1795F34-DEF0-4B19-A312-0F94D625520D}" destId="{61BE0D2D-2838-4FED-BD12-AEFD8F3D0B95}" srcOrd="0" destOrd="0" presId="urn:microsoft.com/office/officeart/2005/8/layout/chevron2"/>
    <dgm:cxn modelId="{466F18E4-5EC5-4B4F-A521-8C8C81240B55}" srcId="{A1795F34-DEF0-4B19-A312-0F94D625520D}" destId="{7F8DFDA7-25C2-450E-8E52-977A37F2D8A0}" srcOrd="0" destOrd="0" parTransId="{E8AF5FEE-8018-4194-AD35-CE41F3BA366B}" sibTransId="{DCF4AD8D-BCDE-43DE-A234-559036D946DC}"/>
    <dgm:cxn modelId="{597D81E4-D0C7-48E3-B0FC-2EDC993D98E2}" srcId="{CC695F67-D39D-433E-ACD8-BD3313AD9896}" destId="{953C4A7B-BD49-4ED0-A09A-68CA04A4DF5C}" srcOrd="0" destOrd="0" parTransId="{429A516C-900B-4FC1-BFEE-7DF61E489C86}" sibTransId="{69FF67B5-D245-40B2-8723-D155FC24EC6C}"/>
    <dgm:cxn modelId="{70E260FC-F74A-4050-9F37-7F2D09FCF027}" type="presOf" srcId="{999B5E2C-E14B-44DB-8CA0-540DFEE0BE6E}" destId="{4498A34F-4863-450C-82C1-A6DE0B4772A8}" srcOrd="0" destOrd="0" presId="urn:microsoft.com/office/officeart/2005/8/layout/chevron2"/>
    <dgm:cxn modelId="{DFDC318B-394D-4841-96B2-FE63A8D7F19D}" type="presParOf" srcId="{BF8D5FA1-51CC-4A75-9295-D95F4C979DBE}" destId="{74BD52AA-BE3C-4E62-A5C9-A30FDFE9156F}" srcOrd="0" destOrd="0" presId="urn:microsoft.com/office/officeart/2005/8/layout/chevron2"/>
    <dgm:cxn modelId="{DF8597D8-4AD7-4D53-B187-16C532C71767}" type="presParOf" srcId="{74BD52AA-BE3C-4E62-A5C9-A30FDFE9156F}" destId="{4498A34F-4863-450C-82C1-A6DE0B4772A8}" srcOrd="0" destOrd="0" presId="urn:microsoft.com/office/officeart/2005/8/layout/chevron2"/>
    <dgm:cxn modelId="{B39CB8C1-9963-4F31-AB7D-2295C67840BD}" type="presParOf" srcId="{74BD52AA-BE3C-4E62-A5C9-A30FDFE9156F}" destId="{FFCAB690-F0E5-48AF-86C2-2216EDF219B3}" srcOrd="1" destOrd="0" presId="urn:microsoft.com/office/officeart/2005/8/layout/chevron2"/>
    <dgm:cxn modelId="{C5C44758-0EC0-433C-AD7A-A15EA66FE21E}" type="presParOf" srcId="{BF8D5FA1-51CC-4A75-9295-D95F4C979DBE}" destId="{FD6A4FE8-80BA-4C96-BC2A-8F2DD1F9B732}" srcOrd="1" destOrd="0" presId="urn:microsoft.com/office/officeart/2005/8/layout/chevron2"/>
    <dgm:cxn modelId="{8A833916-23A4-4F33-8561-42BFF96720B8}" type="presParOf" srcId="{BF8D5FA1-51CC-4A75-9295-D95F4C979DBE}" destId="{17FE4101-673B-4D9A-94BA-8B0A54F7BF3D}" srcOrd="2" destOrd="0" presId="urn:microsoft.com/office/officeart/2005/8/layout/chevron2"/>
    <dgm:cxn modelId="{99F51C3F-42BA-4F79-A446-3AD1D00346C2}" type="presParOf" srcId="{17FE4101-673B-4D9A-94BA-8B0A54F7BF3D}" destId="{61BE0D2D-2838-4FED-BD12-AEFD8F3D0B95}" srcOrd="0" destOrd="0" presId="urn:microsoft.com/office/officeart/2005/8/layout/chevron2"/>
    <dgm:cxn modelId="{6CC1D61E-29FE-4DD7-AD15-14BCE490D349}" type="presParOf" srcId="{17FE4101-673B-4D9A-94BA-8B0A54F7BF3D}" destId="{337E7024-E244-4A4B-B483-826413C9C119}" srcOrd="1" destOrd="0" presId="urn:microsoft.com/office/officeart/2005/8/layout/chevron2"/>
    <dgm:cxn modelId="{42DCD398-EED4-4ADC-B4BD-2D96EAC9BDEB}" type="presParOf" srcId="{BF8D5FA1-51CC-4A75-9295-D95F4C979DBE}" destId="{0F6C6039-CF21-4E7F-BE8F-7481FB91D720}" srcOrd="3" destOrd="0" presId="urn:microsoft.com/office/officeart/2005/8/layout/chevron2"/>
    <dgm:cxn modelId="{7E8F1752-754D-4B0D-BB89-702C0CA9C734}" type="presParOf" srcId="{BF8D5FA1-51CC-4A75-9295-D95F4C979DBE}" destId="{48755BB5-7044-4870-A27C-DA581B5B0CAE}" srcOrd="4" destOrd="0" presId="urn:microsoft.com/office/officeart/2005/8/layout/chevron2"/>
    <dgm:cxn modelId="{DB4F424F-AB6F-4D95-B5F5-945823E1E741}" type="presParOf" srcId="{48755BB5-7044-4870-A27C-DA581B5B0CAE}" destId="{62AB699B-A6F0-40D8-B728-B9D29BBBA19B}" srcOrd="0" destOrd="0" presId="urn:microsoft.com/office/officeart/2005/8/layout/chevron2"/>
    <dgm:cxn modelId="{B9FB5822-6BB1-40CB-AAE7-FB6AA9D2E78B}" type="presParOf" srcId="{48755BB5-7044-4870-A27C-DA581B5B0CAE}" destId="{264EF34F-3B32-42CB-A93D-01809E19E21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D463E4-8BE9-45BB-935F-43088D4A6EF6}">
      <dsp:nvSpPr>
        <dsp:cNvPr id="0" name=""/>
        <dsp:cNvSpPr/>
      </dsp:nvSpPr>
      <dsp:spPr>
        <a:xfrm rot="5400000">
          <a:off x="-197884" y="201457"/>
          <a:ext cx="1319229" cy="923460"/>
        </a:xfrm>
        <a:prstGeom prst="chevron">
          <a:avLst/>
        </a:prstGeom>
        <a:solidFill>
          <a:srgbClr val="FF0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uz-Cyrl-UZ" sz="2800" b="1" kern="1200"/>
            <a:t>1</a:t>
          </a:r>
          <a:endParaRPr lang="ru-RU" sz="2800" b="1" kern="1200"/>
        </a:p>
      </dsp:txBody>
      <dsp:txXfrm rot="-5400000">
        <a:off x="1" y="465302"/>
        <a:ext cx="923460" cy="395769"/>
      </dsp:txXfrm>
    </dsp:sp>
    <dsp:sp modelId="{19176FA8-B5A8-4783-9C6B-37F2F60F35CE}">
      <dsp:nvSpPr>
        <dsp:cNvPr id="0" name=""/>
        <dsp:cNvSpPr/>
      </dsp:nvSpPr>
      <dsp:spPr>
        <a:xfrm rot="5400000">
          <a:off x="3652255" y="-2725221"/>
          <a:ext cx="857950" cy="6315539"/>
        </a:xfrm>
        <a:prstGeom prst="round2SameRect">
          <a:avLst/>
        </a:prstGeom>
        <a:blipFill rotWithShape="0">
          <a:blip xmlns:r="http://schemas.openxmlformats.org/officeDocument/2006/relationships" r:embed="rId1"/>
          <a:tile tx="0" ty="0" sx="100000" sy="100000" flip="none" algn="tl"/>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NEVROZ – QANDAY KASALLIK</a:t>
          </a:r>
          <a:r>
            <a:rPr lang="ru-RU" sz="2800" kern="1200" dirty="0"/>
            <a:t>?</a:t>
          </a:r>
        </a:p>
      </dsp:txBody>
      <dsp:txXfrm rot="-5400000">
        <a:off x="923461" y="45455"/>
        <a:ext cx="6273657" cy="774186"/>
      </dsp:txXfrm>
    </dsp:sp>
    <dsp:sp modelId="{00C91055-5CDB-40FC-9E23-D72233CE1896}">
      <dsp:nvSpPr>
        <dsp:cNvPr id="0" name=""/>
        <dsp:cNvSpPr/>
      </dsp:nvSpPr>
      <dsp:spPr>
        <a:xfrm rot="5400000">
          <a:off x="-197884" y="1374878"/>
          <a:ext cx="1319229" cy="923460"/>
        </a:xfrm>
        <a:prstGeom prst="chevron">
          <a:avLst/>
        </a:prstGeom>
        <a:solidFill>
          <a:srgbClr val="FFFF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uz-Cyrl-UZ" sz="2800" b="1" kern="1200">
              <a:solidFill>
                <a:srgbClr val="FF0000"/>
              </a:solidFill>
            </a:rPr>
            <a:t>2</a:t>
          </a:r>
          <a:endParaRPr lang="ru-RU" sz="2800" b="1" kern="1200">
            <a:solidFill>
              <a:srgbClr val="FF0000"/>
            </a:solidFill>
          </a:endParaRPr>
        </a:p>
      </dsp:txBody>
      <dsp:txXfrm rot="-5400000">
        <a:off x="1" y="1638723"/>
        <a:ext cx="923460" cy="395769"/>
      </dsp:txXfrm>
    </dsp:sp>
    <dsp:sp modelId="{0DDEB468-A10B-4227-AF6D-2028596E7427}">
      <dsp:nvSpPr>
        <dsp:cNvPr id="0" name=""/>
        <dsp:cNvSpPr/>
      </dsp:nvSpPr>
      <dsp:spPr>
        <a:xfrm rot="5400000">
          <a:off x="3652480" y="-1552026"/>
          <a:ext cx="857499" cy="6315539"/>
        </a:xfrm>
        <a:prstGeom prst="round2SameRect">
          <a:avLst/>
        </a:prstGeom>
        <a:blipFill rotWithShape="0">
          <a:blip xmlns:r="http://schemas.openxmlformats.org/officeDocument/2006/relationships" r:embed="rId2"/>
          <a:tile tx="0" ty="0" sx="100000" sy="100000" flip="none" algn="tl"/>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NEVROZNING QANDAY TURLARI MAVJUD</a:t>
          </a:r>
          <a:r>
            <a:rPr lang="ru-RU" sz="2600" kern="1200" dirty="0"/>
            <a:t>?</a:t>
          </a:r>
        </a:p>
      </dsp:txBody>
      <dsp:txXfrm rot="-5400000">
        <a:off x="923460" y="1218854"/>
        <a:ext cx="6273679" cy="773779"/>
      </dsp:txXfrm>
    </dsp:sp>
    <dsp:sp modelId="{C1900DF6-97F2-4A8F-BBA8-EAC31E6D0D35}">
      <dsp:nvSpPr>
        <dsp:cNvPr id="0" name=""/>
        <dsp:cNvSpPr/>
      </dsp:nvSpPr>
      <dsp:spPr>
        <a:xfrm rot="5400000">
          <a:off x="-197884" y="2548298"/>
          <a:ext cx="1319229" cy="92346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uz-Cyrl-UZ" sz="2800" b="1" kern="1200"/>
            <a:t>3</a:t>
          </a:r>
          <a:endParaRPr lang="ru-RU" sz="2800" b="1" kern="1200"/>
        </a:p>
      </dsp:txBody>
      <dsp:txXfrm rot="-5400000">
        <a:off x="1" y="2812143"/>
        <a:ext cx="923460" cy="395769"/>
      </dsp:txXfrm>
    </dsp:sp>
    <dsp:sp modelId="{C2384624-35E6-4803-B81C-E4F81AC44B1E}">
      <dsp:nvSpPr>
        <dsp:cNvPr id="0" name=""/>
        <dsp:cNvSpPr/>
      </dsp:nvSpPr>
      <dsp:spPr>
        <a:xfrm rot="5400000">
          <a:off x="3652480" y="-378605"/>
          <a:ext cx="857499" cy="6315539"/>
        </a:xfrm>
        <a:prstGeom prst="round2SameRect">
          <a:avLst/>
        </a:prstGeom>
        <a:blipFill rotWithShape="0">
          <a:blip xmlns:r="http://schemas.openxmlformats.org/officeDocument/2006/relationships" r:embed="rId2"/>
          <a:tile tx="0" ty="0" sx="100000" sy="100000" flip="none" algn="tl"/>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 DEPRESSIYA VA UNING TURLARI</a:t>
          </a:r>
          <a:endParaRPr lang="ru-RU" sz="2800" kern="1200" dirty="0"/>
        </a:p>
      </dsp:txBody>
      <dsp:txXfrm rot="-5400000">
        <a:off x="923460" y="2392275"/>
        <a:ext cx="6273679" cy="773779"/>
      </dsp:txXfrm>
    </dsp:sp>
    <dsp:sp modelId="{6CD9BDFF-3DD0-4B80-A471-B79FE2C4E2B6}">
      <dsp:nvSpPr>
        <dsp:cNvPr id="0" name=""/>
        <dsp:cNvSpPr/>
      </dsp:nvSpPr>
      <dsp:spPr>
        <a:xfrm rot="5400000">
          <a:off x="-197884" y="3721719"/>
          <a:ext cx="1319229" cy="923460"/>
        </a:xfrm>
        <a:prstGeom prst="chevron">
          <a:avLst/>
        </a:prstGeom>
        <a:solidFill>
          <a:srgbClr val="FFFF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uz-Cyrl-UZ" sz="2800" b="1" kern="1200">
              <a:solidFill>
                <a:srgbClr val="FF0000"/>
              </a:solidFill>
              <a:effectLst>
                <a:outerShdw blurRad="38100" dist="38100" dir="2700000" algn="tl">
                  <a:srgbClr val="000000">
                    <a:alpha val="43137"/>
                  </a:srgbClr>
                </a:outerShdw>
              </a:effectLst>
            </a:rPr>
            <a:t>4</a:t>
          </a:r>
          <a:endParaRPr lang="ru-RU" sz="2800" b="1" kern="1200">
            <a:solidFill>
              <a:srgbClr val="FF0000"/>
            </a:solidFill>
            <a:effectLst>
              <a:outerShdw blurRad="38100" dist="38100" dir="2700000" algn="tl">
                <a:srgbClr val="000000">
                  <a:alpha val="43137"/>
                </a:srgbClr>
              </a:outerShdw>
            </a:effectLst>
          </a:endParaRPr>
        </a:p>
      </dsp:txBody>
      <dsp:txXfrm rot="-5400000">
        <a:off x="1" y="3985564"/>
        <a:ext cx="923460" cy="395769"/>
      </dsp:txXfrm>
    </dsp:sp>
    <dsp:sp modelId="{52A652A2-9B7E-4302-9A3F-D0D80BA6FCEA}">
      <dsp:nvSpPr>
        <dsp:cNvPr id="0" name=""/>
        <dsp:cNvSpPr/>
      </dsp:nvSpPr>
      <dsp:spPr>
        <a:xfrm rot="5400000">
          <a:off x="3652480" y="794815"/>
          <a:ext cx="857499" cy="6315539"/>
        </a:xfrm>
        <a:prstGeom prst="round2SameRect">
          <a:avLst/>
        </a:prstGeom>
        <a:blipFill rotWithShape="0">
          <a:blip xmlns:r="http://schemas.openxmlformats.org/officeDocument/2006/relationships" r:embed="rId3"/>
          <a:tile tx="0" ty="0" sx="100000" sy="100000" flip="none" algn="tl"/>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NEVROZ VA DEPRESSIYANI DAVOLASH?</a:t>
          </a:r>
          <a:endParaRPr lang="ru-RU" sz="2800" kern="1200" dirty="0"/>
        </a:p>
      </dsp:txBody>
      <dsp:txXfrm rot="-5400000">
        <a:off x="923460" y="3565695"/>
        <a:ext cx="6273679" cy="7737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DE37CE-0CD3-445F-A490-FB56A8C9C658}">
      <dsp:nvSpPr>
        <dsp:cNvPr id="0" name=""/>
        <dsp:cNvSpPr/>
      </dsp:nvSpPr>
      <dsp:spPr>
        <a:xfrm>
          <a:off x="0" y="562453"/>
          <a:ext cx="9523828" cy="705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28A8B6-2AA2-41ED-969F-4DEE282766DA}">
      <dsp:nvSpPr>
        <dsp:cNvPr id="0" name=""/>
        <dsp:cNvSpPr/>
      </dsp:nvSpPr>
      <dsp:spPr>
        <a:xfrm>
          <a:off x="476191" y="13347"/>
          <a:ext cx="6666679" cy="82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85" tIns="0" rIns="251985" bIns="0" numCol="1" spcCol="1270" anchor="ctr" anchorCtr="0">
          <a:noAutofit/>
        </a:bodyPr>
        <a:lstStyle/>
        <a:p>
          <a:pPr marL="0" lvl="0" indent="0" algn="l" defTabSz="1422400">
            <a:lnSpc>
              <a:spcPct val="90000"/>
            </a:lnSpc>
            <a:spcBef>
              <a:spcPct val="0"/>
            </a:spcBef>
            <a:spcAft>
              <a:spcPct val="35000"/>
            </a:spcAft>
            <a:buNone/>
          </a:pPr>
          <a:r>
            <a:rPr lang="en-US" sz="3200" b="1" kern="1200" dirty="0" err="1"/>
            <a:t>Nevrasteniya</a:t>
          </a:r>
          <a:r>
            <a:rPr lang="en-US" sz="2800" kern="1200" dirty="0"/>
            <a:t> </a:t>
          </a:r>
          <a:endParaRPr lang="ru-RU" sz="2800" kern="1200" dirty="0"/>
        </a:p>
      </dsp:txBody>
      <dsp:txXfrm>
        <a:off x="516540" y="53696"/>
        <a:ext cx="6585981" cy="745862"/>
      </dsp:txXfrm>
    </dsp:sp>
    <dsp:sp modelId="{F968804B-5E7C-4346-8A22-F79A0E7CF666}">
      <dsp:nvSpPr>
        <dsp:cNvPr id="0" name=""/>
        <dsp:cNvSpPr/>
      </dsp:nvSpPr>
      <dsp:spPr>
        <a:xfrm>
          <a:off x="0" y="1696707"/>
          <a:ext cx="9523828" cy="705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01C144-3687-47C0-AE7A-AF0EE19FB79C}">
      <dsp:nvSpPr>
        <dsp:cNvPr id="0" name=""/>
        <dsp:cNvSpPr/>
      </dsp:nvSpPr>
      <dsp:spPr>
        <a:xfrm>
          <a:off x="476191" y="1283427"/>
          <a:ext cx="6666679" cy="82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85" tIns="0" rIns="251985" bIns="0" numCol="1" spcCol="1270" anchor="ctr" anchorCtr="0">
          <a:noAutofit/>
        </a:bodyPr>
        <a:lstStyle/>
        <a:p>
          <a:pPr marL="0" lvl="0" indent="0" algn="l" defTabSz="1778000">
            <a:lnSpc>
              <a:spcPct val="90000"/>
            </a:lnSpc>
            <a:spcBef>
              <a:spcPct val="0"/>
            </a:spcBef>
            <a:spcAft>
              <a:spcPct val="35000"/>
            </a:spcAft>
            <a:buNone/>
          </a:pPr>
          <a:r>
            <a:rPr lang="en-US" sz="4000" b="1" kern="1200" dirty="0" err="1"/>
            <a:t>Isteriya</a:t>
          </a:r>
          <a:r>
            <a:rPr lang="en-US" sz="2800" kern="1200" dirty="0"/>
            <a:t> </a:t>
          </a:r>
          <a:endParaRPr lang="ru-RU" sz="2800" kern="1200" dirty="0"/>
        </a:p>
      </dsp:txBody>
      <dsp:txXfrm>
        <a:off x="516540" y="1323776"/>
        <a:ext cx="6585981" cy="745862"/>
      </dsp:txXfrm>
    </dsp:sp>
    <dsp:sp modelId="{5D7AC1E4-E227-40D2-BCE5-5783A9833B2E}">
      <dsp:nvSpPr>
        <dsp:cNvPr id="0" name=""/>
        <dsp:cNvSpPr/>
      </dsp:nvSpPr>
      <dsp:spPr>
        <a:xfrm>
          <a:off x="0" y="2980135"/>
          <a:ext cx="9523828" cy="705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2262DD-873D-47CA-BD73-3A2118A8E4FE}">
      <dsp:nvSpPr>
        <dsp:cNvPr id="0" name=""/>
        <dsp:cNvSpPr/>
      </dsp:nvSpPr>
      <dsp:spPr>
        <a:xfrm>
          <a:off x="476191" y="2553507"/>
          <a:ext cx="6666679" cy="82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85" tIns="0" rIns="251985" bIns="0" numCol="1" spcCol="1270" anchor="ctr" anchorCtr="0">
          <a:noAutofit/>
        </a:bodyPr>
        <a:lstStyle/>
        <a:p>
          <a:pPr marL="0" lvl="0" indent="0" algn="l" defTabSz="1422400">
            <a:lnSpc>
              <a:spcPct val="90000"/>
            </a:lnSpc>
            <a:spcBef>
              <a:spcPct val="0"/>
            </a:spcBef>
            <a:spcAft>
              <a:spcPct val="35000"/>
            </a:spcAft>
            <a:buNone/>
          </a:pPr>
          <a:r>
            <a:rPr lang="en-US" sz="3200" b="1" kern="1200" dirty="0" err="1"/>
            <a:t>Miyadan</a:t>
          </a:r>
          <a:r>
            <a:rPr lang="en-US" sz="3200" b="1" kern="1200" dirty="0"/>
            <a:t> </a:t>
          </a:r>
          <a:r>
            <a:rPr lang="en-US" sz="3200" b="1" kern="1200" dirty="0" err="1"/>
            <a:t>ketmaydigan</a:t>
          </a:r>
          <a:r>
            <a:rPr lang="en-US" sz="3200" b="1" kern="1200" dirty="0"/>
            <a:t> </a:t>
          </a:r>
          <a:r>
            <a:rPr lang="en-US" sz="3200" b="1" kern="1200" dirty="0" err="1"/>
            <a:t>fikrlar</a:t>
          </a:r>
          <a:endParaRPr lang="ru-RU" sz="3200" b="1" kern="1200" dirty="0"/>
        </a:p>
      </dsp:txBody>
      <dsp:txXfrm>
        <a:off x="516540" y="2593856"/>
        <a:ext cx="6585981" cy="7458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8A34F-4863-450C-82C1-A6DE0B4772A8}">
      <dsp:nvSpPr>
        <dsp:cNvPr id="0" name=""/>
        <dsp:cNvSpPr/>
      </dsp:nvSpPr>
      <dsp:spPr>
        <a:xfrm rot="5400000">
          <a:off x="-236795" y="238852"/>
          <a:ext cx="1578634" cy="110504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1</a:t>
          </a:r>
          <a:endParaRPr lang="ru-RU" sz="3100" kern="1200" dirty="0"/>
        </a:p>
      </dsp:txBody>
      <dsp:txXfrm rot="-5400000">
        <a:off x="0" y="554579"/>
        <a:ext cx="1105044" cy="473590"/>
      </dsp:txXfrm>
    </dsp:sp>
    <dsp:sp modelId="{FFCAB690-F0E5-48AF-86C2-2216EDF219B3}">
      <dsp:nvSpPr>
        <dsp:cNvPr id="0" name=""/>
        <dsp:cNvSpPr/>
      </dsp:nvSpPr>
      <dsp:spPr>
        <a:xfrm rot="5400000">
          <a:off x="5297265" y="-4190163"/>
          <a:ext cx="1026112" cy="9410555"/>
        </a:xfrm>
        <a:prstGeom prst="round2SameRect">
          <a:avLst/>
        </a:prstGeom>
        <a:solidFill>
          <a:schemeClr val="accent4"/>
        </a:solidFill>
        <a:ln w="12700" cap="flat" cmpd="sng" algn="ctr">
          <a:solidFill>
            <a:schemeClr val="accent4">
              <a:shade val="50000"/>
            </a:schemeClr>
          </a:solidFill>
          <a:prstDash val="solid"/>
          <a:miter lim="800000"/>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334264" tIns="29845" rIns="29845" bIns="29845" numCol="1" spcCol="1270" anchor="ctr" anchorCtr="0">
          <a:noAutofit/>
        </a:bodyPr>
        <a:lstStyle/>
        <a:p>
          <a:pPr marL="285750" lvl="1" indent="-285750" algn="l" defTabSz="2089150">
            <a:lnSpc>
              <a:spcPct val="90000"/>
            </a:lnSpc>
            <a:spcBef>
              <a:spcPct val="0"/>
            </a:spcBef>
            <a:spcAft>
              <a:spcPct val="15000"/>
            </a:spcAft>
            <a:buChar char="•"/>
          </a:pPr>
          <a:r>
            <a:rPr lang="en-US" sz="4700" kern="1200" dirty="0"/>
            <a:t>KAYFIYATNING YO`QLIGI</a:t>
          </a:r>
          <a:endParaRPr lang="ru-RU" sz="4700" kern="1200" dirty="0"/>
        </a:p>
      </dsp:txBody>
      <dsp:txXfrm rot="-5400000">
        <a:off x="1105044" y="52149"/>
        <a:ext cx="9360464" cy="925930"/>
      </dsp:txXfrm>
    </dsp:sp>
    <dsp:sp modelId="{61BE0D2D-2838-4FED-BD12-AEFD8F3D0B95}">
      <dsp:nvSpPr>
        <dsp:cNvPr id="0" name=""/>
        <dsp:cNvSpPr/>
      </dsp:nvSpPr>
      <dsp:spPr>
        <a:xfrm rot="5400000">
          <a:off x="-236795" y="1623146"/>
          <a:ext cx="1578634" cy="110504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2</a:t>
          </a:r>
          <a:endParaRPr lang="ru-RU" sz="3100" kern="1200" dirty="0"/>
        </a:p>
      </dsp:txBody>
      <dsp:txXfrm rot="-5400000">
        <a:off x="0" y="1938873"/>
        <a:ext cx="1105044" cy="473590"/>
      </dsp:txXfrm>
    </dsp:sp>
    <dsp:sp modelId="{337E7024-E244-4A4B-B483-826413C9C119}">
      <dsp:nvSpPr>
        <dsp:cNvPr id="0" name=""/>
        <dsp:cNvSpPr/>
      </dsp:nvSpPr>
      <dsp:spPr>
        <a:xfrm rot="5400000">
          <a:off x="5297265" y="-2805869"/>
          <a:ext cx="1026112" cy="9410555"/>
        </a:xfrm>
        <a:prstGeom prst="round2Same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334264" tIns="29845" rIns="29845" bIns="29845" numCol="1" spcCol="1270" anchor="ctr" anchorCtr="0">
          <a:noAutofit/>
        </a:bodyPr>
        <a:lstStyle/>
        <a:p>
          <a:pPr marL="285750" lvl="1" indent="-285750" algn="l" defTabSz="2089150">
            <a:lnSpc>
              <a:spcPct val="90000"/>
            </a:lnSpc>
            <a:spcBef>
              <a:spcPct val="0"/>
            </a:spcBef>
            <a:spcAft>
              <a:spcPct val="15000"/>
            </a:spcAft>
            <a:buChar char="•"/>
          </a:pPr>
          <a:r>
            <a:rPr lang="en-US" sz="4700" kern="1200" dirty="0"/>
            <a:t>FIKRLAR KARAXTLIGI</a:t>
          </a:r>
          <a:endParaRPr lang="ru-RU" sz="4700" kern="1200" dirty="0"/>
        </a:p>
      </dsp:txBody>
      <dsp:txXfrm rot="-5400000">
        <a:off x="1105044" y="1436443"/>
        <a:ext cx="9360464" cy="925930"/>
      </dsp:txXfrm>
    </dsp:sp>
    <dsp:sp modelId="{62AB699B-A6F0-40D8-B728-B9D29BBBA19B}">
      <dsp:nvSpPr>
        <dsp:cNvPr id="0" name=""/>
        <dsp:cNvSpPr/>
      </dsp:nvSpPr>
      <dsp:spPr>
        <a:xfrm rot="5400000">
          <a:off x="-236795" y="3007440"/>
          <a:ext cx="1578634" cy="110504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3</a:t>
          </a:r>
          <a:endParaRPr lang="ru-RU" sz="3100" kern="1200" dirty="0"/>
        </a:p>
      </dsp:txBody>
      <dsp:txXfrm rot="-5400000">
        <a:off x="0" y="3323167"/>
        <a:ext cx="1105044" cy="473590"/>
      </dsp:txXfrm>
    </dsp:sp>
    <dsp:sp modelId="{264EF34F-3B32-42CB-A93D-01809E19E216}">
      <dsp:nvSpPr>
        <dsp:cNvPr id="0" name=""/>
        <dsp:cNvSpPr/>
      </dsp:nvSpPr>
      <dsp:spPr>
        <a:xfrm rot="5400000">
          <a:off x="5297265" y="-1421576"/>
          <a:ext cx="1026112" cy="9410555"/>
        </a:xfrm>
        <a:prstGeom prst="round2SameRect">
          <a:avLst/>
        </a:prstGeom>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334264" tIns="29845" rIns="29845" bIns="29845" numCol="1" spcCol="1270" anchor="ctr" anchorCtr="0">
          <a:noAutofit/>
        </a:bodyPr>
        <a:lstStyle/>
        <a:p>
          <a:pPr marL="285750" lvl="1" indent="-285750" algn="l" defTabSz="2089150">
            <a:lnSpc>
              <a:spcPct val="90000"/>
            </a:lnSpc>
            <a:spcBef>
              <a:spcPct val="0"/>
            </a:spcBef>
            <a:spcAft>
              <a:spcPct val="15000"/>
            </a:spcAft>
            <a:buChar char="•"/>
          </a:pPr>
          <a:r>
            <a:rPr lang="en-US" sz="4700" kern="1200" dirty="0"/>
            <a:t>HARAKATGA MOTIVATSIYA SO`NISHI</a:t>
          </a:r>
          <a:endParaRPr lang="ru-RU" sz="4700" kern="1200" dirty="0"/>
        </a:p>
      </dsp:txBody>
      <dsp:txXfrm rot="-5400000">
        <a:off x="1105044" y="2820736"/>
        <a:ext cx="9360464" cy="92593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D5D787-22D4-478A-827B-3EA8D433A4AD}" type="datetimeFigureOut">
              <a:rPr lang="ru-RU" smtClean="0"/>
              <a:t>чт 23.09.21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7DDE7A-C80E-4E84-BA1B-FE9997C6F3CF}" type="slidenum">
              <a:rPr lang="ru-RU" smtClean="0"/>
              <a:t>‹#›</a:t>
            </a:fld>
            <a:endParaRPr lang="ru-RU"/>
          </a:p>
        </p:txBody>
      </p:sp>
    </p:spTree>
    <p:extLst>
      <p:ext uri="{BB962C8B-B14F-4D97-AF65-F5344CB8AC3E}">
        <p14:creationId xmlns:p14="http://schemas.microsoft.com/office/powerpoint/2010/main" val="1987026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17DDE7A-C80E-4E84-BA1B-FE9997C6F3CF}" type="slidenum">
              <a:rPr lang="ru-RU" smtClean="0"/>
              <a:t>23</a:t>
            </a:fld>
            <a:endParaRPr lang="ru-RU"/>
          </a:p>
        </p:txBody>
      </p:sp>
    </p:spTree>
    <p:extLst>
      <p:ext uri="{BB962C8B-B14F-4D97-AF65-F5344CB8AC3E}">
        <p14:creationId xmlns:p14="http://schemas.microsoft.com/office/powerpoint/2010/main" val="940117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17DDE7A-C80E-4E84-BA1B-FE9997C6F3CF}" type="slidenum">
              <a:rPr lang="ru-RU" smtClean="0"/>
              <a:t>45</a:t>
            </a:fld>
            <a:endParaRPr lang="ru-RU"/>
          </a:p>
        </p:txBody>
      </p:sp>
    </p:spTree>
    <p:extLst>
      <p:ext uri="{BB962C8B-B14F-4D97-AF65-F5344CB8AC3E}">
        <p14:creationId xmlns:p14="http://schemas.microsoft.com/office/powerpoint/2010/main" val="3935035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1FBAB3-81D0-4177-B4CC-B2E96A99F9B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3C1E1FD0-0FFD-42C8-BF40-C4C2AA702D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F253E4E7-C465-4DF1-8460-3230100B22EB}"/>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5" name="Нижний колонтитул 4">
            <a:extLst>
              <a:ext uri="{FF2B5EF4-FFF2-40B4-BE49-F238E27FC236}">
                <a16:creationId xmlns:a16="http://schemas.microsoft.com/office/drawing/2014/main" id="{14DF8493-1B96-43B8-BC33-B73FB855AFF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75F54FA-6480-4601-8857-A0362B0AAFA3}"/>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867881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B61342-A1B8-43A3-8576-1C55BFA2A10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431020C-E93F-4897-B881-BA9D3940B2D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75C26C4-F63B-4F20-A599-FD9750EE8882}"/>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5" name="Нижний колонтитул 4">
            <a:extLst>
              <a:ext uri="{FF2B5EF4-FFF2-40B4-BE49-F238E27FC236}">
                <a16:creationId xmlns:a16="http://schemas.microsoft.com/office/drawing/2014/main" id="{3BE2FF9C-0181-4183-9BC0-1CB9357B0BA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CF040A0-79F9-4B1A-8787-D14E8C48D3F6}"/>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3964692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3E3532-1E47-4F09-81D6-0714FDF5B72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DEDDDF1-6889-4A6A-91FA-2C5D74F914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E288809-2533-4E41-AA6D-0D0BDBCF188C}"/>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5" name="Нижний колонтитул 4">
            <a:extLst>
              <a:ext uri="{FF2B5EF4-FFF2-40B4-BE49-F238E27FC236}">
                <a16:creationId xmlns:a16="http://schemas.microsoft.com/office/drawing/2014/main" id="{9EB18F89-06F7-470F-8C3A-908D04B3B87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61B80A7-1FF2-4FBB-A0E3-97EE8D7D6EE8}"/>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726228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2E8C32-83FB-4415-9230-C2ECE002265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CD39AAF-BE41-4AFB-9E5C-FD1FBE8F066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DDE10168-6D93-4E40-B059-E3C8505911D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F76B33C-2001-439B-9F39-77767536ECC7}"/>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6" name="Нижний колонтитул 5">
            <a:extLst>
              <a:ext uri="{FF2B5EF4-FFF2-40B4-BE49-F238E27FC236}">
                <a16:creationId xmlns:a16="http://schemas.microsoft.com/office/drawing/2014/main" id="{6037DCE4-7FD5-475B-8B05-092D956479C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74EF2A1-2FFD-407C-91C9-011354844EAD}"/>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2992717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CAF9C1-B55E-4555-A37B-16769F5E110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37C535CE-D2F9-4F16-8A33-1150187BE1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2841F4D-CCF0-4822-9BAD-B9A3F62B937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EE12952-7D76-46B6-A100-6D4C39C1B4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4D89040-FB5F-4475-97F9-B2BA8E6D536D}"/>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6203FF4F-EF5A-4BD8-B779-105D187F06E8}"/>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8" name="Нижний колонтитул 7">
            <a:extLst>
              <a:ext uri="{FF2B5EF4-FFF2-40B4-BE49-F238E27FC236}">
                <a16:creationId xmlns:a16="http://schemas.microsoft.com/office/drawing/2014/main" id="{5E1F97A6-A441-4E14-B83A-91C83C7C809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FE8823BA-84C4-4501-9878-F3401CB4AE10}"/>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422228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93A6C1-F79F-4D07-96EC-9477261DFF05}"/>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5A702243-C210-4C1D-A6F4-71485D19C78B}"/>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4" name="Нижний колонтитул 3">
            <a:extLst>
              <a:ext uri="{FF2B5EF4-FFF2-40B4-BE49-F238E27FC236}">
                <a16:creationId xmlns:a16="http://schemas.microsoft.com/office/drawing/2014/main" id="{84E3B0C6-4787-4DEE-BB6B-1971487C1067}"/>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5DEADE69-ABE4-4194-922B-7FB3BE0335E2}"/>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3871264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E43C618-8967-43FB-A1FE-9ACD5885A609}"/>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3" name="Нижний колонтитул 2">
            <a:extLst>
              <a:ext uri="{FF2B5EF4-FFF2-40B4-BE49-F238E27FC236}">
                <a16:creationId xmlns:a16="http://schemas.microsoft.com/office/drawing/2014/main" id="{5B6EF78D-2823-4B4A-92B7-83E9BF2664C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9A3A107-2CBB-4752-9637-38642B44E43C}"/>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2958615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C7FF89-91A0-4023-A5C0-F89059AAE61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E935A6EE-8EBD-4889-8AF8-43F2888833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2463F872-DE4A-4152-85AC-EE1BBCF0CB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D7B8365-C5F9-42D2-B7F3-5EE01B36BD8F}"/>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6" name="Нижний колонтитул 5">
            <a:extLst>
              <a:ext uri="{FF2B5EF4-FFF2-40B4-BE49-F238E27FC236}">
                <a16:creationId xmlns:a16="http://schemas.microsoft.com/office/drawing/2014/main" id="{554BB94F-5D67-48EF-B2D4-6769DBC99FF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3062AC4-DD8C-451A-9A9C-D7C245FFFC7E}"/>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33391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1FCCD4-F871-476A-A1DA-821090498AD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919C4F78-D5EA-4F99-AA43-6CCCB39B4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9DB8CE2-B388-4C55-A8DF-5921DA379E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19785F3-7819-40B7-B052-5D098AD7881E}"/>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6" name="Нижний колонтитул 5">
            <a:extLst>
              <a:ext uri="{FF2B5EF4-FFF2-40B4-BE49-F238E27FC236}">
                <a16:creationId xmlns:a16="http://schemas.microsoft.com/office/drawing/2014/main" id="{BA44D3C2-EE86-4B10-A4EA-F8B39451D18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87E23A6-83D7-4AE9-BFE5-726C9D7255C2}"/>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3816410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DEA931-A701-476D-8FF7-A6D0F13494E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0F95B1E-C138-401D-9B10-B30926E8B0B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57AB595-6887-4735-A397-3D81757AE5D4}"/>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5" name="Нижний колонтитул 4">
            <a:extLst>
              <a:ext uri="{FF2B5EF4-FFF2-40B4-BE49-F238E27FC236}">
                <a16:creationId xmlns:a16="http://schemas.microsoft.com/office/drawing/2014/main" id="{F4D83A98-EC54-4DC9-A1ED-C89A9F86214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AE4DA2B-AFFD-4A13-BABA-F8DAD0A47701}"/>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103026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49017476-8FEA-4B5C-8169-AEEF109A091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2DC5E3CA-4FDB-4F61-BBE1-1E4501FB7364}"/>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93B57C2-5424-4AFA-B5AC-4D8F554F8532}"/>
              </a:ext>
            </a:extLst>
          </p:cNvPr>
          <p:cNvSpPr>
            <a:spLocks noGrp="1"/>
          </p:cNvSpPr>
          <p:nvPr>
            <p:ph type="dt" sz="half" idx="10"/>
          </p:nvPr>
        </p:nvSpPr>
        <p:spPr/>
        <p:txBody>
          <a:bodyPr/>
          <a:lstStyle/>
          <a:p>
            <a:fld id="{BCE4B856-9DF0-46C0-A319-1A2EAC235F5E}" type="datetimeFigureOut">
              <a:rPr lang="ru-RU" smtClean="0"/>
              <a:t>чт 23.09.21</a:t>
            </a:fld>
            <a:endParaRPr lang="ru-RU"/>
          </a:p>
        </p:txBody>
      </p:sp>
      <p:sp>
        <p:nvSpPr>
          <p:cNvPr id="5" name="Нижний колонтитул 4">
            <a:extLst>
              <a:ext uri="{FF2B5EF4-FFF2-40B4-BE49-F238E27FC236}">
                <a16:creationId xmlns:a16="http://schemas.microsoft.com/office/drawing/2014/main" id="{79D76DB2-2826-41F7-AEFC-F2CA12A1AF3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429366E-DBF5-4C0C-B5B5-33CDA67C77D3}"/>
              </a:ext>
            </a:extLst>
          </p:cNvPr>
          <p:cNvSpPr>
            <a:spLocks noGrp="1"/>
          </p:cNvSpPr>
          <p:nvPr>
            <p:ph type="sldNum" sz="quarter" idx="12"/>
          </p:nvPr>
        </p:nvSpPr>
        <p:spPr/>
        <p:txBody>
          <a:bodyPr/>
          <a:lstStyle/>
          <a:p>
            <a:fld id="{3FD50FDA-BC70-4D11-A538-B2F926F63E02}" type="slidenum">
              <a:rPr lang="ru-RU" smtClean="0"/>
              <a:t>‹#›</a:t>
            </a:fld>
            <a:endParaRPr lang="ru-RU"/>
          </a:p>
        </p:txBody>
      </p:sp>
    </p:spTree>
    <p:extLst>
      <p:ext uri="{BB962C8B-B14F-4D97-AF65-F5344CB8AC3E}">
        <p14:creationId xmlns:p14="http://schemas.microsoft.com/office/powerpoint/2010/main" val="2300357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8D991A-094B-47E8-BE54-EBB4116BF3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0F28F37-8F76-4552-A25E-739396F12B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55EE571-6B6B-4B40-8052-6A0300E29B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E4B856-9DF0-46C0-A319-1A2EAC235F5E}" type="datetimeFigureOut">
              <a:rPr lang="ru-RU" smtClean="0"/>
              <a:t>чт 23.09.21</a:t>
            </a:fld>
            <a:endParaRPr lang="ru-RU"/>
          </a:p>
        </p:txBody>
      </p:sp>
      <p:sp>
        <p:nvSpPr>
          <p:cNvPr id="5" name="Нижний колонтитул 4">
            <a:extLst>
              <a:ext uri="{FF2B5EF4-FFF2-40B4-BE49-F238E27FC236}">
                <a16:creationId xmlns:a16="http://schemas.microsoft.com/office/drawing/2014/main" id="{5B11950D-569C-4C71-B29B-834D4A4442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7FBBA75F-7133-4ED2-A166-CF8A6B9559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D50FDA-BC70-4D11-A538-B2F926F63E02}" type="slidenum">
              <a:rPr lang="ru-RU" smtClean="0"/>
              <a:t>‹#›</a:t>
            </a:fld>
            <a:endParaRPr lang="ru-RU"/>
          </a:p>
        </p:txBody>
      </p:sp>
    </p:spTree>
    <p:extLst>
      <p:ext uri="{BB962C8B-B14F-4D97-AF65-F5344CB8AC3E}">
        <p14:creationId xmlns:p14="http://schemas.microsoft.com/office/powerpoint/2010/main" val="3138666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sab.uz/"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hyperlink" Target="http://www.asab.uz/"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jpeg"/><Relationship Id="rId7" Type="http://schemas.openxmlformats.org/officeDocument/2006/relationships/image" Target="../media/image18.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jpeg"/><Relationship Id="rId9" Type="http://schemas.openxmlformats.org/officeDocument/2006/relationships/hyperlink" Target="http://www.asab.uz/"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94229" y="648072"/>
            <a:ext cx="9636368" cy="3888432"/>
          </a:xfrm>
        </p:spPr>
        <p:style>
          <a:lnRef idx="0">
            <a:schemeClr val="dk1"/>
          </a:lnRef>
          <a:fillRef idx="3">
            <a:schemeClr val="dk1"/>
          </a:fillRef>
          <a:effectRef idx="3">
            <a:schemeClr val="dk1"/>
          </a:effectRef>
          <a:fontRef idx="minor">
            <a:schemeClr val="lt1"/>
          </a:fontRef>
        </p:style>
        <p:txBody>
          <a:bodyPr>
            <a:normAutofit/>
          </a:bodyPr>
          <a:lstStyle/>
          <a:p>
            <a:r>
              <a:rPr lang="en-US" sz="10700" b="1" dirty="0">
                <a:solidFill>
                  <a:srgbClr val="FF99FF"/>
                </a:solidFill>
              </a:rPr>
              <a:t>NEVROZ VA DEPRESSIYA</a:t>
            </a:r>
            <a:r>
              <a:rPr lang="en-US" dirty="0">
                <a:solidFill>
                  <a:srgbClr val="FF99FF"/>
                </a:solidFill>
              </a:rPr>
              <a:t> </a:t>
            </a:r>
            <a:endParaRPr lang="ru-RU" dirty="0">
              <a:solidFill>
                <a:srgbClr val="FF99FF"/>
              </a:solidFill>
            </a:endParaRPr>
          </a:p>
        </p:txBody>
      </p:sp>
      <p:sp>
        <p:nvSpPr>
          <p:cNvPr id="3" name="Подзаголовок 2"/>
          <p:cNvSpPr>
            <a:spLocks noGrp="1"/>
          </p:cNvSpPr>
          <p:nvPr>
            <p:ph type="subTitle" idx="1"/>
          </p:nvPr>
        </p:nvSpPr>
        <p:spPr>
          <a:xfrm>
            <a:off x="4151784" y="6381328"/>
            <a:ext cx="6400800" cy="360040"/>
          </a:xfrm>
          <a:blipFill>
            <a:blip r:embed="rId2"/>
            <a:tile tx="0" ty="0" sx="100000" sy="100000" flip="none" algn="tl"/>
          </a:blipFill>
          <a:ln>
            <a:solidFill>
              <a:schemeClr val="tx1"/>
            </a:solidFill>
          </a:ln>
        </p:spPr>
        <p:style>
          <a:lnRef idx="1">
            <a:schemeClr val="accent6"/>
          </a:lnRef>
          <a:fillRef idx="3">
            <a:schemeClr val="accent6"/>
          </a:fillRef>
          <a:effectRef idx="2">
            <a:schemeClr val="accent6"/>
          </a:effectRef>
          <a:fontRef idx="minor">
            <a:schemeClr val="lt1"/>
          </a:fontRef>
        </p:style>
        <p:txBody>
          <a:bodyPr>
            <a:normAutofit lnSpcReduction="10000"/>
          </a:bodyPr>
          <a:lstStyle/>
          <a:p>
            <a:pPr algn="r"/>
            <a:r>
              <a:rPr lang="en-US" sz="2000" b="1" dirty="0">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www.asab.uz</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tibbiypsixologiya</a:t>
            </a:r>
            <a:r>
              <a:rPr lang="en-US" sz="2000" b="1" dirty="0">
                <a:solidFill>
                  <a:schemeClr val="tx1"/>
                </a:solidFill>
                <a:latin typeface="Arial" panose="020B0604020202020204" pitchFamily="34" charset="0"/>
                <a:cs typeface="Arial" panose="020B0604020202020204" pitchFamily="34" charset="0"/>
              </a:rPr>
              <a:t> © Z. </a:t>
            </a:r>
            <a:r>
              <a:rPr lang="en-US" sz="2000" b="1" dirty="0" err="1">
                <a:solidFill>
                  <a:schemeClr val="tx1"/>
                </a:solidFill>
                <a:latin typeface="Arial" panose="020B0604020202020204" pitchFamily="34" charset="0"/>
                <a:cs typeface="Arial" panose="020B0604020202020204" pitchFamily="34" charset="0"/>
              </a:rPr>
              <a:t>Ibodullayev</a:t>
            </a:r>
            <a:endParaRPr lang="uz-Cyrl-UZ" sz="2000" b="1" dirty="0">
              <a:solidFill>
                <a:schemeClr val="tx1"/>
              </a:solidFill>
              <a:latin typeface="Arial" panose="020B0604020202020204" pitchFamily="34" charset="0"/>
              <a:cs typeface="Arial" panose="020B0604020202020204" pitchFamily="34" charset="0"/>
            </a:endParaRPr>
          </a:p>
        </p:txBody>
      </p:sp>
      <p:sp>
        <p:nvSpPr>
          <p:cNvPr id="4" name="Подзаголовок 2"/>
          <p:cNvSpPr txBox="1">
            <a:spLocks/>
          </p:cNvSpPr>
          <p:nvPr/>
        </p:nvSpPr>
        <p:spPr>
          <a:xfrm>
            <a:off x="3035813" y="4869160"/>
            <a:ext cx="6400800" cy="1296144"/>
          </a:xfrm>
          <a:prstGeom prst="rect">
            <a:avLst/>
          </a:prstGeom>
          <a:blipFill>
            <a:blip r:embed="rId4"/>
            <a:tile tx="0" ty="0" sx="100000" sy="100000" flip="none" algn="tl"/>
          </a:blipFill>
          <a:ln>
            <a:solidFill>
              <a:schemeClr val="tx1"/>
            </a:solidFill>
          </a:ln>
        </p:spPr>
        <p:style>
          <a:lnRef idx="0">
            <a:schemeClr val="accent3"/>
          </a:lnRef>
          <a:fillRef idx="3">
            <a:schemeClr val="accent3"/>
          </a:fillRef>
          <a:effectRef idx="3">
            <a:schemeClr val="accent3"/>
          </a:effectRef>
          <a:fontRef idx="minor">
            <a:schemeClr val="lt1"/>
          </a:fontRef>
        </p:style>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a:solidFill>
                  <a:srgbClr val="FF0000"/>
                </a:solidFill>
              </a:rPr>
              <a:t>Prof. </a:t>
            </a:r>
            <a:r>
              <a:rPr lang="en-US" b="1" dirty="0" err="1">
                <a:solidFill>
                  <a:srgbClr val="FF0000"/>
                </a:solidFill>
              </a:rPr>
              <a:t>Ibodullayev</a:t>
            </a:r>
            <a:r>
              <a:rPr lang="en-US" b="1" dirty="0">
                <a:solidFill>
                  <a:srgbClr val="FF0000"/>
                </a:solidFill>
              </a:rPr>
              <a:t> Z.R. </a:t>
            </a:r>
          </a:p>
          <a:p>
            <a:r>
              <a:rPr lang="en-US" b="1" dirty="0">
                <a:solidFill>
                  <a:srgbClr val="FF0000"/>
                </a:solidFill>
              </a:rPr>
              <a:t>Toshkent </a:t>
            </a:r>
            <a:r>
              <a:rPr lang="en-US" b="1" dirty="0" err="1">
                <a:solidFill>
                  <a:srgbClr val="FF0000"/>
                </a:solidFill>
              </a:rPr>
              <a:t>tibbiyot</a:t>
            </a:r>
            <a:r>
              <a:rPr lang="en-US" b="1" dirty="0">
                <a:solidFill>
                  <a:srgbClr val="FF0000"/>
                </a:solidFill>
              </a:rPr>
              <a:t> </a:t>
            </a:r>
            <a:r>
              <a:rPr lang="en-US" b="1" dirty="0" err="1">
                <a:solidFill>
                  <a:srgbClr val="FF0000"/>
                </a:solidFill>
              </a:rPr>
              <a:t>akademiyasi</a:t>
            </a:r>
            <a:endParaRPr lang="en-US" b="1" dirty="0">
              <a:solidFill>
                <a:srgbClr val="FF0000"/>
              </a:solidFill>
            </a:endParaRPr>
          </a:p>
          <a:p>
            <a:r>
              <a:rPr lang="en-US" b="1" dirty="0">
                <a:solidFill>
                  <a:srgbClr val="FF0000"/>
                </a:solidFill>
              </a:rPr>
              <a:t>“</a:t>
            </a:r>
            <a:r>
              <a:rPr lang="en-US" b="1" dirty="0" err="1">
                <a:solidFill>
                  <a:srgbClr val="FF0000"/>
                </a:solidFill>
              </a:rPr>
              <a:t>Tibbiyot</a:t>
            </a:r>
            <a:r>
              <a:rPr lang="en-US" b="1" dirty="0">
                <a:solidFill>
                  <a:srgbClr val="FF0000"/>
                </a:solidFill>
              </a:rPr>
              <a:t> </a:t>
            </a:r>
            <a:r>
              <a:rPr lang="en-US" b="1" dirty="0" err="1">
                <a:solidFill>
                  <a:srgbClr val="FF0000"/>
                </a:solidFill>
              </a:rPr>
              <a:t>psixologiyasi</a:t>
            </a:r>
            <a:r>
              <a:rPr lang="en-US" b="1" dirty="0">
                <a:solidFill>
                  <a:srgbClr val="FF0000"/>
                </a:solidFill>
              </a:rPr>
              <a:t> </a:t>
            </a:r>
            <a:r>
              <a:rPr lang="en-US" b="1" dirty="0" err="1">
                <a:solidFill>
                  <a:srgbClr val="FF0000"/>
                </a:solidFill>
              </a:rPr>
              <a:t>va</a:t>
            </a:r>
            <a:r>
              <a:rPr lang="en-US" b="1" dirty="0">
                <a:solidFill>
                  <a:srgbClr val="FF0000"/>
                </a:solidFill>
              </a:rPr>
              <a:t> </a:t>
            </a:r>
            <a:r>
              <a:rPr lang="en-US" b="1" dirty="0" err="1">
                <a:solidFill>
                  <a:srgbClr val="FF0000"/>
                </a:solidFill>
              </a:rPr>
              <a:t>psixoterapiya</a:t>
            </a:r>
            <a:r>
              <a:rPr lang="en-US" b="1" dirty="0">
                <a:solidFill>
                  <a:srgbClr val="FF0000"/>
                </a:solidFill>
              </a:rPr>
              <a:t>” </a:t>
            </a:r>
            <a:r>
              <a:rPr lang="en-US" b="1" dirty="0" err="1">
                <a:solidFill>
                  <a:srgbClr val="FF0000"/>
                </a:solidFill>
              </a:rPr>
              <a:t>kursi</a:t>
            </a:r>
            <a:r>
              <a:rPr lang="en-US" b="1" dirty="0">
                <a:solidFill>
                  <a:srgbClr val="FF0000"/>
                </a:solidFill>
              </a:rPr>
              <a:t> </a:t>
            </a:r>
            <a:r>
              <a:rPr lang="en-US" dirty="0">
                <a:solidFill>
                  <a:srgbClr val="FF0000"/>
                </a:solidFill>
              </a:rPr>
              <a:t> </a:t>
            </a:r>
          </a:p>
        </p:txBody>
      </p:sp>
      <p:sp>
        <p:nvSpPr>
          <p:cNvPr id="5" name="Подзаголовок 2"/>
          <p:cNvSpPr txBox="1">
            <a:spLocks/>
          </p:cNvSpPr>
          <p:nvPr/>
        </p:nvSpPr>
        <p:spPr>
          <a:xfrm>
            <a:off x="3307744" y="4408733"/>
            <a:ext cx="5856937" cy="404664"/>
          </a:xfrm>
          <a:prstGeom prst="rect">
            <a:avLst/>
          </a:prstGeom>
          <a:blipFill>
            <a:blip r:embed="rId2"/>
            <a:tile tx="0" ty="0" sx="100000" sy="100000" flip="none" algn="tl"/>
          </a:blipFill>
          <a:ln>
            <a:solidFill>
              <a:schemeClr val="tx1"/>
            </a:solidFill>
          </a:ln>
        </p:spPr>
        <p:style>
          <a:lnRef idx="3">
            <a:schemeClr val="lt1"/>
          </a:lnRef>
          <a:fillRef idx="1">
            <a:schemeClr val="accent4"/>
          </a:fillRef>
          <a:effectRef idx="1">
            <a:schemeClr val="accent4"/>
          </a:effectRef>
          <a:fontRef idx="minor">
            <a:schemeClr val="lt1"/>
          </a:fontRef>
        </p:style>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err="1">
                <a:solidFill>
                  <a:srgbClr val="FF0000"/>
                </a:solidFill>
              </a:rPr>
              <a:t>Tibbiyot</a:t>
            </a:r>
            <a:r>
              <a:rPr lang="en-US" b="1" dirty="0">
                <a:solidFill>
                  <a:srgbClr val="FF0000"/>
                </a:solidFill>
              </a:rPr>
              <a:t> </a:t>
            </a:r>
            <a:r>
              <a:rPr lang="en-US" b="1" dirty="0" err="1">
                <a:solidFill>
                  <a:srgbClr val="FF0000"/>
                </a:solidFill>
              </a:rPr>
              <a:t>psixologiyasi</a:t>
            </a:r>
            <a:r>
              <a:rPr lang="en-US" b="1" dirty="0">
                <a:solidFill>
                  <a:srgbClr val="FF0000"/>
                </a:solidFill>
              </a:rPr>
              <a:t>, 3-ma`ruza</a:t>
            </a:r>
            <a:endParaRPr lang="ru-RU" sz="2800" b="1" dirty="0">
              <a:solidFill>
                <a:srgbClr val="FF0000"/>
              </a:solidFill>
            </a:endParaRPr>
          </a:p>
        </p:txBody>
      </p:sp>
      <p:sp>
        <p:nvSpPr>
          <p:cNvPr id="6" name="Подзаголовок 2">
            <a:extLst>
              <a:ext uri="{FF2B5EF4-FFF2-40B4-BE49-F238E27FC236}">
                <a16:creationId xmlns:a16="http://schemas.microsoft.com/office/drawing/2014/main" id="{3769A33A-E383-49C4-ACBE-28AC5155F868}"/>
              </a:ext>
            </a:extLst>
          </p:cNvPr>
          <p:cNvSpPr txBox="1">
            <a:spLocks/>
          </p:cNvSpPr>
          <p:nvPr/>
        </p:nvSpPr>
        <p:spPr>
          <a:xfrm>
            <a:off x="1927826" y="198686"/>
            <a:ext cx="7768952" cy="404664"/>
          </a:xfrm>
          <a:prstGeom prst="rect">
            <a:avLst/>
          </a:prstGeom>
          <a:ln>
            <a:solidFill>
              <a:schemeClr val="tx1"/>
            </a:solidFill>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a:solidFill>
                  <a:srgbClr val="FF0000"/>
                </a:solidFill>
              </a:rPr>
              <a:t>“</a:t>
            </a:r>
            <a:r>
              <a:rPr lang="en-US" b="1" dirty="0" err="1">
                <a:solidFill>
                  <a:srgbClr val="FF0000"/>
                </a:solidFill>
              </a:rPr>
              <a:t>Barcha</a:t>
            </a:r>
            <a:r>
              <a:rPr lang="en-US" b="1" dirty="0">
                <a:solidFill>
                  <a:srgbClr val="FF0000"/>
                </a:solidFill>
              </a:rPr>
              <a:t> </a:t>
            </a:r>
            <a:r>
              <a:rPr lang="en-US" b="1" dirty="0" err="1">
                <a:solidFill>
                  <a:srgbClr val="FF0000"/>
                </a:solidFill>
              </a:rPr>
              <a:t>ruhiy</a:t>
            </a:r>
            <a:r>
              <a:rPr lang="en-US" b="1" dirty="0">
                <a:solidFill>
                  <a:srgbClr val="FF0000"/>
                </a:solidFill>
              </a:rPr>
              <a:t> </a:t>
            </a:r>
            <a:r>
              <a:rPr lang="en-US" b="1" dirty="0" err="1">
                <a:solidFill>
                  <a:srgbClr val="FF0000"/>
                </a:solidFill>
              </a:rPr>
              <a:t>kuchlarning</a:t>
            </a:r>
            <a:r>
              <a:rPr lang="en-US" b="1" dirty="0">
                <a:solidFill>
                  <a:srgbClr val="FF0000"/>
                </a:solidFill>
              </a:rPr>
              <a:t> </a:t>
            </a:r>
            <a:r>
              <a:rPr lang="en-US" b="1" dirty="0" err="1">
                <a:solidFill>
                  <a:srgbClr val="FF0000"/>
                </a:solidFill>
              </a:rPr>
              <a:t>manbasi</a:t>
            </a:r>
            <a:r>
              <a:rPr lang="en-US" b="1" dirty="0">
                <a:solidFill>
                  <a:srgbClr val="FF0000"/>
                </a:solidFill>
              </a:rPr>
              <a:t> </a:t>
            </a:r>
            <a:r>
              <a:rPr lang="en-US" b="1" dirty="0" err="1">
                <a:solidFill>
                  <a:srgbClr val="FF0000"/>
                </a:solidFill>
              </a:rPr>
              <a:t>miyada</a:t>
            </a:r>
            <a:r>
              <a:rPr lang="en-US" b="1" dirty="0">
                <a:solidFill>
                  <a:srgbClr val="FF0000"/>
                </a:solidFill>
              </a:rPr>
              <a:t>”. Ibn Sino</a:t>
            </a:r>
            <a:endParaRPr lang="ru-RU" sz="2800" b="1" dirty="0">
              <a:solidFill>
                <a:srgbClr val="FF0000"/>
              </a:solidFill>
            </a:endParaRPr>
          </a:p>
        </p:txBody>
      </p:sp>
    </p:spTree>
    <p:extLst>
      <p:ext uri="{BB962C8B-B14F-4D97-AF65-F5344CB8AC3E}">
        <p14:creationId xmlns:p14="http://schemas.microsoft.com/office/powerpoint/2010/main" val="4035530942"/>
      </p:ext>
    </p:extLst>
  </p:cSld>
  <p:clrMapOvr>
    <a:masterClrMapping/>
  </p:clrMapOvr>
  <mc:AlternateContent xmlns:mc="http://schemas.openxmlformats.org/markup-compatibility/2006" xmlns:p14="http://schemas.microsoft.com/office/powerpoint/2010/main">
    <mc:Choice Requires="p14">
      <p:transition spd="slow" p14:dur="2000" advTm="67280"/>
    </mc:Choice>
    <mc:Fallback xmlns="">
      <p:transition spd="slow" advTm="6728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320040"/>
            <a:ext cx="7239000" cy="948720"/>
          </a:xfrm>
          <a:ln/>
        </p:spPr>
        <p:style>
          <a:lnRef idx="0">
            <a:schemeClr val="accent1"/>
          </a:lnRef>
          <a:fillRef idx="3">
            <a:schemeClr val="accent1"/>
          </a:fillRef>
          <a:effectRef idx="3">
            <a:schemeClr val="accent1"/>
          </a:effectRef>
          <a:fontRef idx="minor">
            <a:schemeClr val="lt1"/>
          </a:fontRef>
        </p:style>
        <p:txBody>
          <a:bodyPr anchor="ctr">
            <a:noAutofit/>
          </a:bodyPr>
          <a:lstStyle/>
          <a:p>
            <a:pPr algn="ctr"/>
            <a:r>
              <a:rPr lang="en-US" sz="3200" b="1" dirty="0" err="1"/>
              <a:t>Ma`ruzaning</a:t>
            </a:r>
            <a:r>
              <a:rPr lang="en-US" sz="3200" b="1" dirty="0"/>
              <a:t> </a:t>
            </a:r>
            <a:r>
              <a:rPr lang="en-US" sz="3200" b="1" dirty="0" err="1"/>
              <a:t>maqsad</a:t>
            </a:r>
            <a:r>
              <a:rPr lang="en-US" sz="3200" b="1" dirty="0"/>
              <a:t> </a:t>
            </a:r>
            <a:r>
              <a:rPr lang="en-US" sz="3200" b="1" dirty="0" err="1"/>
              <a:t>va</a:t>
            </a:r>
            <a:r>
              <a:rPr lang="en-US" sz="3200" b="1" dirty="0"/>
              <a:t> </a:t>
            </a:r>
            <a:r>
              <a:rPr lang="en-US" sz="3200" b="1" dirty="0" err="1"/>
              <a:t>vazifalari</a:t>
            </a:r>
            <a:endParaRPr lang="en-US" sz="3200" b="1"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4223027553"/>
              </p:ext>
            </p:extLst>
          </p:nvPr>
        </p:nvGraphicFramePr>
        <p:xfrm>
          <a:off x="1981200" y="1609725"/>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a:extLst>
              <a:ext uri="{FF2B5EF4-FFF2-40B4-BE49-F238E27FC236}">
                <a16:creationId xmlns:a16="http://schemas.microsoft.com/office/drawing/2014/main" id="{8F84765A-9E9E-4C65-B2A9-02ECFAFDAEBD}"/>
              </a:ext>
            </a:extLst>
          </p:cNvPr>
          <p:cNvPicPr>
            <a:picLocks noChangeAspect="1"/>
          </p:cNvPicPr>
          <p:nvPr/>
        </p:nvPicPr>
        <p:blipFill>
          <a:blip r:embed="rId7"/>
          <a:stretch>
            <a:fillRect/>
          </a:stretch>
        </p:blipFill>
        <p:spPr>
          <a:xfrm>
            <a:off x="5600700" y="6315409"/>
            <a:ext cx="6468417" cy="542591"/>
          </a:xfrm>
          <a:prstGeom prst="rect">
            <a:avLst/>
          </a:prstGeom>
        </p:spPr>
      </p:pic>
    </p:spTree>
    <p:extLst>
      <p:ext uri="{BB962C8B-B14F-4D97-AF65-F5344CB8AC3E}">
        <p14:creationId xmlns:p14="http://schemas.microsoft.com/office/powerpoint/2010/main" val="1054587132"/>
      </p:ext>
    </p:extLst>
  </p:cSld>
  <p:clrMapOvr>
    <a:masterClrMapping/>
  </p:clrMapOvr>
  <mc:AlternateContent xmlns:mc="http://schemas.openxmlformats.org/markup-compatibility/2006" xmlns:p14="http://schemas.microsoft.com/office/powerpoint/2010/main">
    <mc:Choice Requires="p14">
      <p:transition spd="slow" p14:dur="2000" advTm="18671"/>
    </mc:Choice>
    <mc:Fallback xmlns="">
      <p:transition spd="slow" advTm="1867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91CC0A-173D-4BB8-8FB5-55D45C8DF4AD}"/>
              </a:ext>
            </a:extLst>
          </p:cNvPr>
          <p:cNvSpPr>
            <a:spLocks noGrp="1"/>
          </p:cNvSpPr>
          <p:nvPr>
            <p:ph type="title"/>
          </p:nvPr>
        </p:nvSpPr>
        <p:spPr>
          <a:blipFill>
            <a:blip r:embed="rId2"/>
            <a:tile tx="0" ty="0" sx="100000" sy="100000" flip="none" algn="tl"/>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r>
              <a:rPr lang="en-US" b="1" dirty="0"/>
              <a:t>NEVROZ – QANDAY KASALLIK?</a:t>
            </a:r>
            <a:endParaRPr lang="ru-RU" b="1" dirty="0"/>
          </a:p>
        </p:txBody>
      </p:sp>
      <p:sp>
        <p:nvSpPr>
          <p:cNvPr id="3" name="Объект 2">
            <a:extLst>
              <a:ext uri="{FF2B5EF4-FFF2-40B4-BE49-F238E27FC236}">
                <a16:creationId xmlns:a16="http://schemas.microsoft.com/office/drawing/2014/main" id="{5F3AD5C5-D903-4098-8DB6-99EE6FE9092E}"/>
              </a:ext>
            </a:extLst>
          </p:cNvPr>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algn="just"/>
            <a:r>
              <a:rPr lang="uz-Cyrl-UZ" sz="3600" dirty="0"/>
              <a:t>Ruhiy jarohat еtkazuvchi omillar natijasida rivojlanadigan asab sistеmasining funktsional kasalligiga </a:t>
            </a:r>
            <a:r>
              <a:rPr lang="uz-Cyrl-UZ" sz="3600" b="1" dirty="0"/>
              <a:t>nеvroz</a:t>
            </a:r>
            <a:r>
              <a:rPr lang="uz-Cyrl-UZ" sz="3600" dirty="0"/>
              <a:t> dеyiladi. Dеmak, nеvroz – psixogеn kasallik. Nеvrozda organik simptomlar kuzatilmaydi, biroq vеgеtativ simptomlar aniqlanadi. Nеrv to‘qimalarida morfologik buzilishlar bilan kеchuvchi kasalliklarga </a:t>
            </a:r>
            <a:r>
              <a:rPr lang="uz-Cyrl-UZ" sz="3600" b="1" i="1" dirty="0"/>
              <a:t>organik</a:t>
            </a:r>
            <a:r>
              <a:rPr lang="uz-Cyrl-UZ" sz="3600" dirty="0"/>
              <a:t>, funktsional buzilishlar bilan kеchuvchi holatlarga </a:t>
            </a:r>
            <a:r>
              <a:rPr lang="uz-Cyrl-UZ" sz="3600" b="1" i="1" dirty="0"/>
              <a:t>funksional kasalliklar </a:t>
            </a:r>
            <a:r>
              <a:rPr lang="uz-Cyrl-UZ" sz="3600" dirty="0"/>
              <a:t>dеyiladi. </a:t>
            </a:r>
            <a:endParaRPr lang="ru-RU" sz="3600" dirty="0"/>
          </a:p>
          <a:p>
            <a:endParaRPr lang="ru-RU" dirty="0"/>
          </a:p>
        </p:txBody>
      </p:sp>
      <p:pic>
        <p:nvPicPr>
          <p:cNvPr id="4" name="Рисунок 3">
            <a:extLst>
              <a:ext uri="{FF2B5EF4-FFF2-40B4-BE49-F238E27FC236}">
                <a16:creationId xmlns:a16="http://schemas.microsoft.com/office/drawing/2014/main" id="{56FEEA10-A69E-4853-A915-BFFECE150EE9}"/>
              </a:ext>
            </a:extLst>
          </p:cNvPr>
          <p:cNvPicPr>
            <a:picLocks noChangeAspect="1"/>
          </p:cNvPicPr>
          <p:nvPr/>
        </p:nvPicPr>
        <p:blipFill>
          <a:blip r:embed="rId3"/>
          <a:stretch>
            <a:fillRect/>
          </a:stretch>
        </p:blipFill>
        <p:spPr>
          <a:xfrm>
            <a:off x="5600700" y="6315409"/>
            <a:ext cx="6468417" cy="542591"/>
          </a:xfrm>
          <a:prstGeom prst="rect">
            <a:avLst/>
          </a:prstGeom>
        </p:spPr>
      </p:pic>
    </p:spTree>
    <p:extLst>
      <p:ext uri="{BB962C8B-B14F-4D97-AF65-F5344CB8AC3E}">
        <p14:creationId xmlns:p14="http://schemas.microsoft.com/office/powerpoint/2010/main" val="2414995876"/>
      </p:ext>
    </p:extLst>
  </p:cSld>
  <p:clrMapOvr>
    <a:masterClrMapping/>
  </p:clrMapOvr>
  <mc:AlternateContent xmlns:mc="http://schemas.openxmlformats.org/markup-compatibility/2006" xmlns:p14="http://schemas.microsoft.com/office/powerpoint/2010/main">
    <mc:Choice Requires="p14">
      <p:transition spd="slow" p14:dur="2000" advTm="35531"/>
    </mc:Choice>
    <mc:Fallback xmlns="">
      <p:transition spd="slow" advTm="3553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91CC0A-173D-4BB8-8FB5-55D45C8DF4AD}"/>
              </a:ext>
            </a:extLst>
          </p:cNvPr>
          <p:cNvSpPr>
            <a:spLocks noGrp="1"/>
          </p:cNvSpPr>
          <p:nvPr>
            <p:ph type="title"/>
          </p:nvPr>
        </p:nvSpPr>
        <p:spPr>
          <a:blipFill>
            <a:blip r:embed="rId2"/>
            <a:tile tx="0" ty="0" sx="100000" sy="100000" flip="none" algn="tl"/>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r>
              <a:rPr lang="en-US" b="1" dirty="0"/>
              <a:t>NEVROZ TASNIFI</a:t>
            </a:r>
            <a:endParaRPr lang="ru-RU" b="1" dirty="0"/>
          </a:p>
        </p:txBody>
      </p:sp>
      <p:sp>
        <p:nvSpPr>
          <p:cNvPr id="3" name="Объект 2">
            <a:extLst>
              <a:ext uri="{FF2B5EF4-FFF2-40B4-BE49-F238E27FC236}">
                <a16:creationId xmlns:a16="http://schemas.microsoft.com/office/drawing/2014/main" id="{5F3AD5C5-D903-4098-8DB6-99EE6FE9092E}"/>
              </a:ext>
            </a:extLst>
          </p:cNvPr>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indent="0" algn="just">
              <a:lnSpc>
                <a:spcPct val="150000"/>
              </a:lnSpc>
              <a:spcAft>
                <a:spcPts val="0"/>
              </a:spcAft>
              <a:buNone/>
            </a:pPr>
            <a:r>
              <a:rPr lang="uz-Cyrl-UZ"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KXT-10 da “Nеvroz” dеgan alohida bo‘lim yo‘q. Nеvrotik buzilishlar, ya’ni xavotir, fobiya, obsеssiya, kompulsiya, istеriya, somatonеvroz va strеssga bo‘lgan rеaktsiyalar KXT-10 ning F40-F48 kodi ostida bir nеchta ruknlarda kеltirilgan </a:t>
            </a:r>
            <a:r>
              <a:rPr lang="uz-Cyrl-UZ" dirty="0">
                <a:latin typeface="Times New Roman" panose="02020603050405020304" pitchFamily="18" charset="0"/>
                <a:ea typeface="Times New Roman" panose="02020603050405020304" pitchFamily="18" charset="0"/>
                <a:cs typeface="Times New Roman" panose="02020603050405020304" pitchFamily="18" charset="0"/>
              </a:rPr>
              <a:t> </a:t>
            </a:r>
            <a:r>
              <a:rPr lang="uz-Cyrl-UZ" i="1" dirty="0">
                <a:latin typeface="Times New Roman" panose="02020603050405020304" pitchFamily="18" charset="0"/>
                <a:ea typeface="Times New Roman" panose="02020603050405020304" pitchFamily="18" charset="0"/>
                <a:cs typeface="Times New Roman" panose="02020603050405020304" pitchFamily="18" charset="0"/>
              </a:rPr>
              <a:t>(1-jadval).</a:t>
            </a:r>
            <a:r>
              <a:rPr lang="uz-Cyrl-UZ" sz="2000" dirty="0">
                <a:latin typeface="Calibri" panose="020F0502020204030204" pitchFamily="34" charset="0"/>
                <a:ea typeface="Times New Roman" panose="02020603050405020304" pitchFamily="18" charset="0"/>
                <a:cs typeface="Times New Roman" panose="02020603050405020304" pitchFamily="18" charset="0"/>
              </a:rPr>
              <a:t> </a:t>
            </a:r>
            <a:endParaRPr lang="ru-RU" sz="2000" dirty="0">
              <a:latin typeface="Calibri" panose="020F0502020204030204" pitchFamily="34" charset="0"/>
              <a:ea typeface="Times New Roman" panose="02020603050405020304" pitchFamily="18" charset="0"/>
              <a:cs typeface="Times New Roman" panose="02020603050405020304" pitchFamily="18" charset="0"/>
            </a:endParaRPr>
          </a:p>
          <a:p>
            <a:endParaRPr lang="ru-RU" dirty="0"/>
          </a:p>
        </p:txBody>
      </p:sp>
      <p:pic>
        <p:nvPicPr>
          <p:cNvPr id="4" name="Рисунок 3">
            <a:extLst>
              <a:ext uri="{FF2B5EF4-FFF2-40B4-BE49-F238E27FC236}">
                <a16:creationId xmlns:a16="http://schemas.microsoft.com/office/drawing/2014/main" id="{584679B5-B9ED-4F93-ADB1-E8589BAABB03}"/>
              </a:ext>
            </a:extLst>
          </p:cNvPr>
          <p:cNvPicPr>
            <a:picLocks noChangeAspect="1"/>
          </p:cNvPicPr>
          <p:nvPr/>
        </p:nvPicPr>
        <p:blipFill>
          <a:blip r:embed="rId3"/>
          <a:stretch>
            <a:fillRect/>
          </a:stretch>
        </p:blipFill>
        <p:spPr>
          <a:xfrm>
            <a:off x="5600700" y="6315409"/>
            <a:ext cx="6468417" cy="542591"/>
          </a:xfrm>
          <a:prstGeom prst="rect">
            <a:avLst/>
          </a:prstGeom>
        </p:spPr>
      </p:pic>
    </p:spTree>
    <p:extLst>
      <p:ext uri="{BB962C8B-B14F-4D97-AF65-F5344CB8AC3E}">
        <p14:creationId xmlns:p14="http://schemas.microsoft.com/office/powerpoint/2010/main" val="542115872"/>
      </p:ext>
    </p:extLst>
  </p:cSld>
  <p:clrMapOvr>
    <a:masterClrMapping/>
  </p:clrMapOvr>
  <mc:AlternateContent xmlns:mc="http://schemas.openxmlformats.org/markup-compatibility/2006" xmlns:p14="http://schemas.microsoft.com/office/powerpoint/2010/main">
    <mc:Choice Requires="p14">
      <p:transition spd="slow" p14:dur="2000" advTm="28586"/>
    </mc:Choice>
    <mc:Fallback xmlns="">
      <p:transition spd="slow" advTm="2858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7EF826-0893-47AB-A0B4-EC182133D5BE}"/>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US" b="1" dirty="0"/>
              <a:t>KXT-10 BO`YICHA NEVROZ TASNIFI</a:t>
            </a:r>
            <a:br>
              <a:rPr lang="en-US" b="1" dirty="0"/>
            </a:br>
            <a:r>
              <a:rPr lang="en-US" b="1" dirty="0"/>
              <a:t>(F40-48)</a:t>
            </a:r>
            <a:endParaRPr lang="ru-RU" b="1" dirty="0"/>
          </a:p>
        </p:txBody>
      </p:sp>
      <p:graphicFrame>
        <p:nvGraphicFramePr>
          <p:cNvPr id="4" name="Объект 3">
            <a:extLst>
              <a:ext uri="{FF2B5EF4-FFF2-40B4-BE49-F238E27FC236}">
                <a16:creationId xmlns:a16="http://schemas.microsoft.com/office/drawing/2014/main" id="{C74D4589-5D6D-443D-B043-AAC6EAC05ABF}"/>
              </a:ext>
            </a:extLst>
          </p:cNvPr>
          <p:cNvGraphicFramePr>
            <a:graphicFrameLocks noGrp="1"/>
          </p:cNvGraphicFramePr>
          <p:nvPr>
            <p:ph idx="1"/>
            <p:extLst>
              <p:ext uri="{D42A27DB-BD31-4B8C-83A1-F6EECF244321}">
                <p14:modId xmlns:p14="http://schemas.microsoft.com/office/powerpoint/2010/main" val="768290868"/>
              </p:ext>
            </p:extLst>
          </p:nvPr>
        </p:nvGraphicFramePr>
        <p:xfrm>
          <a:off x="2096086" y="1884645"/>
          <a:ext cx="8412479" cy="4620943"/>
        </p:xfrm>
        <a:graphic>
          <a:graphicData uri="http://schemas.openxmlformats.org/drawingml/2006/table">
            <a:tbl>
              <a:tblPr firstRow="1" firstCol="1" bandRow="1">
                <a:tableStyleId>{5C22544A-7EE6-4342-B048-85BDC9FD1C3A}</a:tableStyleId>
              </a:tblPr>
              <a:tblGrid>
                <a:gridCol w="545685">
                  <a:extLst>
                    <a:ext uri="{9D8B030D-6E8A-4147-A177-3AD203B41FA5}">
                      <a16:colId xmlns:a16="http://schemas.microsoft.com/office/drawing/2014/main" val="1112022987"/>
                    </a:ext>
                  </a:extLst>
                </a:gridCol>
                <a:gridCol w="1001761">
                  <a:extLst>
                    <a:ext uri="{9D8B030D-6E8A-4147-A177-3AD203B41FA5}">
                      <a16:colId xmlns:a16="http://schemas.microsoft.com/office/drawing/2014/main" val="649683467"/>
                    </a:ext>
                  </a:extLst>
                </a:gridCol>
                <a:gridCol w="6865033">
                  <a:extLst>
                    <a:ext uri="{9D8B030D-6E8A-4147-A177-3AD203B41FA5}">
                      <a16:colId xmlns:a16="http://schemas.microsoft.com/office/drawing/2014/main" val="3365545451"/>
                    </a:ext>
                  </a:extLst>
                </a:gridCol>
              </a:tblGrid>
              <a:tr h="1195724">
                <a:tc>
                  <a:txBody>
                    <a:bodyPr/>
                    <a:lstStyle/>
                    <a:p>
                      <a:pPr algn="ctr">
                        <a:lnSpc>
                          <a:spcPct val="150000"/>
                        </a:lnSpc>
                        <a:spcAft>
                          <a:spcPts val="0"/>
                        </a:spcAft>
                      </a:pPr>
                      <a:r>
                        <a:rPr lang="uz-Cyrl-UZ" sz="1800">
                          <a:effectLst/>
                        </a:rPr>
                        <a:t>№</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uz-Cyrl-UZ" sz="1800" dirty="0">
                          <a:effectLst/>
                        </a:rPr>
                        <a:t>Kod:</a:t>
                      </a:r>
                      <a:endParaRPr lang="ru-RU" sz="1800" dirty="0">
                        <a:effectLst/>
                      </a:endParaRPr>
                    </a:p>
                    <a:p>
                      <a:pPr>
                        <a:lnSpc>
                          <a:spcPct val="150000"/>
                        </a:lnSpc>
                        <a:spcAft>
                          <a:spcPts val="0"/>
                        </a:spcAft>
                      </a:pPr>
                      <a:r>
                        <a:rPr lang="en-US" sz="2000" dirty="0">
                          <a:effectLst/>
                        </a:rPr>
                        <a:t>F40-48</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2400" dirty="0">
                          <a:effectLst/>
                        </a:rPr>
                        <a:t>Nеvrotik, strеss bilan bog‘liq va somatoform buzilishlar turlari</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17631556"/>
                  </a:ext>
                </a:extLst>
              </a:tr>
              <a:tr h="456888">
                <a:tc>
                  <a:txBody>
                    <a:bodyPr/>
                    <a:lstStyle/>
                    <a:p>
                      <a:pPr algn="ctr">
                        <a:lnSpc>
                          <a:spcPct val="150000"/>
                        </a:lnSpc>
                        <a:spcAft>
                          <a:spcPts val="0"/>
                        </a:spcAft>
                      </a:pPr>
                      <a:r>
                        <a:rPr lang="uz-Cyrl-UZ" sz="2400" dirty="0">
                          <a:effectLst/>
                        </a:rPr>
                        <a:t>1</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2400" dirty="0">
                          <a:effectLst/>
                        </a:rPr>
                        <a:t>F40</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2400" dirty="0">
                          <a:effectLst/>
                        </a:rPr>
                        <a:t>Fobik xavotirli buzilishlar</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85507721"/>
                  </a:ext>
                </a:extLst>
              </a:tr>
              <a:tr h="2494840">
                <a:tc>
                  <a:txBody>
                    <a:bodyPr/>
                    <a:lstStyle/>
                    <a:p>
                      <a:pPr algn="ctr">
                        <a:lnSpc>
                          <a:spcPct val="150000"/>
                        </a:lnSpc>
                        <a:spcAft>
                          <a:spcPts val="0"/>
                        </a:spcAft>
                      </a:pPr>
                      <a:r>
                        <a:rPr lang="uz-Cyrl-UZ" sz="1800">
                          <a:effectLst/>
                        </a:rPr>
                        <a:t>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71755" algn="ctr">
                        <a:lnSpc>
                          <a:spcPct val="150000"/>
                        </a:lnSpc>
                        <a:spcAft>
                          <a:spcPts val="0"/>
                        </a:spcAft>
                      </a:pPr>
                      <a:r>
                        <a:rPr lang="uz-Cyrl-UZ" sz="2800" dirty="0">
                          <a:effectLst/>
                        </a:rPr>
                        <a:t>Rubrikalar</a:t>
                      </a: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algn="just">
                        <a:lnSpc>
                          <a:spcPct val="150000"/>
                        </a:lnSpc>
                        <a:spcAft>
                          <a:spcPts val="0"/>
                        </a:spcAft>
                      </a:pPr>
                      <a:r>
                        <a:rPr lang="uz-Cyrl-UZ" sz="2400" dirty="0">
                          <a:effectLst/>
                        </a:rPr>
                        <a:t>F40.0 – Agorafobiya</a:t>
                      </a:r>
                      <a:endParaRPr lang="ru-RU" sz="2400" dirty="0">
                        <a:effectLst/>
                      </a:endParaRPr>
                    </a:p>
                    <a:p>
                      <a:pPr algn="just">
                        <a:lnSpc>
                          <a:spcPct val="150000"/>
                        </a:lnSpc>
                        <a:spcAft>
                          <a:spcPts val="0"/>
                        </a:spcAft>
                      </a:pPr>
                      <a:r>
                        <a:rPr lang="uz-Cyrl-UZ" sz="2400" dirty="0">
                          <a:effectLst/>
                        </a:rPr>
                        <a:t>F40.1 – Sotsial fobiyalar</a:t>
                      </a:r>
                      <a:endParaRPr lang="ru-RU" sz="2400" dirty="0">
                        <a:effectLst/>
                      </a:endParaRPr>
                    </a:p>
                    <a:p>
                      <a:pPr algn="just">
                        <a:lnSpc>
                          <a:spcPct val="150000"/>
                        </a:lnSpc>
                        <a:spcAft>
                          <a:spcPts val="0"/>
                        </a:spcAft>
                      </a:pPr>
                      <a:r>
                        <a:rPr lang="uz-Cyrl-UZ" sz="2400" dirty="0">
                          <a:effectLst/>
                        </a:rPr>
                        <a:t>F40.2 – Spеtsifik (izolyatsiyalangan) fobiyalar</a:t>
                      </a:r>
                      <a:endParaRPr lang="ru-RU" sz="2400" dirty="0">
                        <a:effectLst/>
                      </a:endParaRPr>
                    </a:p>
                    <a:p>
                      <a:pPr algn="just">
                        <a:lnSpc>
                          <a:spcPct val="150000"/>
                        </a:lnSpc>
                        <a:spcAft>
                          <a:spcPts val="0"/>
                        </a:spcAft>
                      </a:pPr>
                      <a:r>
                        <a:rPr lang="uz-Cyrl-UZ" sz="2400" dirty="0">
                          <a:effectLst/>
                        </a:rPr>
                        <a:t>F40.8 – Boshqa fobik xavotirli buzilishlar</a:t>
                      </a:r>
                      <a:endParaRPr lang="ru-RU" sz="2400" dirty="0">
                        <a:effectLst/>
                      </a:endParaRPr>
                    </a:p>
                    <a:p>
                      <a:pPr algn="just">
                        <a:lnSpc>
                          <a:spcPct val="150000"/>
                        </a:lnSpc>
                        <a:spcAft>
                          <a:spcPts val="0"/>
                        </a:spcAft>
                      </a:pPr>
                      <a:r>
                        <a:rPr lang="uz-Cyrl-UZ" sz="2400" dirty="0">
                          <a:effectLst/>
                        </a:rPr>
                        <a:t>F40.9 – Aniqlashtirilmagan fobik xavotirli buzilishlar</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1182497"/>
                  </a:ext>
                </a:extLst>
              </a:tr>
              <a:tr h="246789">
                <a:tc>
                  <a:txBody>
                    <a:bodyPr/>
                    <a:lstStyle/>
                    <a:p>
                      <a:pPr algn="ctr">
                        <a:lnSpc>
                          <a:spcPct val="150000"/>
                        </a:lnSpc>
                        <a:spcAft>
                          <a:spcPts val="0"/>
                        </a:spcAft>
                      </a:pPr>
                      <a:r>
                        <a:rPr lang="uz-Cyrl-UZ" sz="1200" dirty="0">
                          <a:effectLst/>
                        </a:rPr>
                        <a:t>2</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5795082"/>
                  </a:ext>
                </a:extLst>
              </a:tr>
            </a:tbl>
          </a:graphicData>
        </a:graphic>
      </p:graphicFrame>
      <p:pic>
        <p:nvPicPr>
          <p:cNvPr id="6" name="Рисунок 5">
            <a:extLst>
              <a:ext uri="{FF2B5EF4-FFF2-40B4-BE49-F238E27FC236}">
                <a16:creationId xmlns:a16="http://schemas.microsoft.com/office/drawing/2014/main" id="{BAB5564A-C73E-4C0B-8646-2B7224503B2B}"/>
              </a:ext>
            </a:extLst>
          </p:cNvPr>
          <p:cNvPicPr>
            <a:picLocks noChangeAspect="1"/>
          </p:cNvPicPr>
          <p:nvPr/>
        </p:nvPicPr>
        <p:blipFill>
          <a:blip r:embed="rId2"/>
          <a:stretch>
            <a:fillRect/>
          </a:stretch>
        </p:blipFill>
        <p:spPr>
          <a:xfrm>
            <a:off x="5600700" y="6315409"/>
            <a:ext cx="6468417" cy="542591"/>
          </a:xfrm>
          <a:prstGeom prst="rect">
            <a:avLst/>
          </a:prstGeom>
        </p:spPr>
      </p:pic>
    </p:spTree>
    <p:extLst>
      <p:ext uri="{BB962C8B-B14F-4D97-AF65-F5344CB8AC3E}">
        <p14:creationId xmlns:p14="http://schemas.microsoft.com/office/powerpoint/2010/main" val="516609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52AB4B14-462D-4EA3-9371-2519BD066ACF}"/>
              </a:ext>
            </a:extLst>
          </p:cNvPr>
          <p:cNvGraphicFramePr>
            <a:graphicFrameLocks noGrp="1"/>
          </p:cNvGraphicFramePr>
          <p:nvPr>
            <p:ph idx="1"/>
            <p:extLst>
              <p:ext uri="{D42A27DB-BD31-4B8C-83A1-F6EECF244321}">
                <p14:modId xmlns:p14="http://schemas.microsoft.com/office/powerpoint/2010/main" val="171299547"/>
              </p:ext>
            </p:extLst>
          </p:nvPr>
        </p:nvGraphicFramePr>
        <p:xfrm>
          <a:off x="1645921" y="2152357"/>
          <a:ext cx="9172134" cy="4340518"/>
        </p:xfrm>
        <a:graphic>
          <a:graphicData uri="http://schemas.openxmlformats.org/drawingml/2006/table">
            <a:tbl>
              <a:tblPr firstRow="1" firstCol="1" bandRow="1">
                <a:tableStyleId>{5C22544A-7EE6-4342-B048-85BDC9FD1C3A}</a:tableStyleId>
              </a:tblPr>
              <a:tblGrid>
                <a:gridCol w="646870">
                  <a:extLst>
                    <a:ext uri="{9D8B030D-6E8A-4147-A177-3AD203B41FA5}">
                      <a16:colId xmlns:a16="http://schemas.microsoft.com/office/drawing/2014/main" val="1313357369"/>
                    </a:ext>
                  </a:extLst>
                </a:gridCol>
                <a:gridCol w="951617">
                  <a:extLst>
                    <a:ext uri="{9D8B030D-6E8A-4147-A177-3AD203B41FA5}">
                      <a16:colId xmlns:a16="http://schemas.microsoft.com/office/drawing/2014/main" val="1390528630"/>
                    </a:ext>
                  </a:extLst>
                </a:gridCol>
                <a:gridCol w="7573647">
                  <a:extLst>
                    <a:ext uri="{9D8B030D-6E8A-4147-A177-3AD203B41FA5}">
                      <a16:colId xmlns:a16="http://schemas.microsoft.com/office/drawing/2014/main" val="4051429143"/>
                    </a:ext>
                  </a:extLst>
                </a:gridCol>
              </a:tblGrid>
              <a:tr h="572957">
                <a:tc>
                  <a:txBody>
                    <a:bodyPr/>
                    <a:lstStyle/>
                    <a:p>
                      <a:pPr algn="ctr">
                        <a:lnSpc>
                          <a:spcPct val="150000"/>
                        </a:lnSpc>
                        <a:spcAft>
                          <a:spcPts val="0"/>
                        </a:spcAft>
                      </a:pPr>
                      <a:r>
                        <a:rPr lang="uz-Cyrl-UZ" sz="2000" dirty="0">
                          <a:effectLst/>
                        </a:rPr>
                        <a:t>2</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2400" dirty="0">
                          <a:effectLst/>
                        </a:rPr>
                        <a:t>F41</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2400" dirty="0">
                          <a:effectLst/>
                        </a:rPr>
                        <a:t>Boshqa xavotirli buzilishlar</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3270635"/>
                  </a:ext>
                </a:extLst>
              </a:tr>
              <a:tr h="3767561">
                <a:tc>
                  <a:txBody>
                    <a:bodyPr/>
                    <a:lstStyle/>
                    <a:p>
                      <a:pPr algn="ctr">
                        <a:lnSpc>
                          <a:spcPct val="150000"/>
                        </a:lnSpc>
                        <a:spcAft>
                          <a:spcPts val="0"/>
                        </a:spcAft>
                      </a:pPr>
                      <a:r>
                        <a:rPr lang="uz-Cyrl-UZ"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71755" algn="ctr">
                        <a:lnSpc>
                          <a:spcPct val="150000"/>
                        </a:lnSpc>
                        <a:spcAft>
                          <a:spcPts val="0"/>
                        </a:spcAft>
                      </a:pPr>
                      <a:r>
                        <a:rPr lang="uz-Cyrl-UZ" sz="2400" dirty="0">
                          <a:effectLst/>
                        </a:rPr>
                        <a:t>        Rubrikalar</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a:lnSpc>
                          <a:spcPct val="150000"/>
                        </a:lnSpc>
                        <a:spcAft>
                          <a:spcPts val="0"/>
                        </a:spcAft>
                      </a:pPr>
                      <a:r>
                        <a:rPr lang="uz-Cyrl-UZ" sz="2400" dirty="0">
                          <a:effectLst/>
                        </a:rPr>
                        <a:t>F41.0 –  Panik buzilishlar (epizodik paroksizmal xavotir)</a:t>
                      </a:r>
                      <a:endParaRPr lang="ru-RU" sz="2400" dirty="0">
                        <a:effectLst/>
                      </a:endParaRPr>
                    </a:p>
                    <a:p>
                      <a:pPr>
                        <a:lnSpc>
                          <a:spcPct val="150000"/>
                        </a:lnSpc>
                        <a:spcAft>
                          <a:spcPts val="0"/>
                        </a:spcAft>
                      </a:pPr>
                      <a:r>
                        <a:rPr lang="uz-Cyrl-UZ" sz="2400" dirty="0">
                          <a:effectLst/>
                        </a:rPr>
                        <a:t>F41.1 – Tarqalgan xavotirli buzilishlar</a:t>
                      </a:r>
                      <a:endParaRPr lang="ru-RU" sz="2400" dirty="0">
                        <a:effectLst/>
                      </a:endParaRPr>
                    </a:p>
                    <a:p>
                      <a:pPr>
                        <a:lnSpc>
                          <a:spcPct val="150000"/>
                        </a:lnSpc>
                        <a:spcAft>
                          <a:spcPts val="0"/>
                        </a:spcAft>
                      </a:pPr>
                      <a:r>
                        <a:rPr lang="uz-Cyrl-UZ" sz="2400" dirty="0">
                          <a:effectLst/>
                        </a:rPr>
                        <a:t>F41.2 – Aralashgan xavotirli va dеprеssiv buzilishlar</a:t>
                      </a:r>
                      <a:endParaRPr lang="ru-RU" sz="2400" dirty="0">
                        <a:effectLst/>
                      </a:endParaRPr>
                    </a:p>
                    <a:p>
                      <a:pPr>
                        <a:lnSpc>
                          <a:spcPct val="150000"/>
                        </a:lnSpc>
                        <a:spcAft>
                          <a:spcPts val="0"/>
                        </a:spcAft>
                      </a:pPr>
                      <a:r>
                        <a:rPr lang="uz-Cyrl-UZ" sz="2400" dirty="0">
                          <a:effectLst/>
                        </a:rPr>
                        <a:t>F41.3 – Boshqa aralashgan xavotirli buzilishlar</a:t>
                      </a:r>
                      <a:endParaRPr lang="ru-RU" sz="2400" dirty="0">
                        <a:effectLst/>
                      </a:endParaRPr>
                    </a:p>
                    <a:p>
                      <a:pPr>
                        <a:lnSpc>
                          <a:spcPct val="150000"/>
                        </a:lnSpc>
                        <a:spcAft>
                          <a:spcPts val="0"/>
                        </a:spcAft>
                      </a:pPr>
                      <a:r>
                        <a:rPr lang="uz-Cyrl-UZ" sz="2400" dirty="0">
                          <a:effectLst/>
                        </a:rPr>
                        <a:t>F41.8 – Boshqa aniqlashtirilgan xavotirli buzilishlar</a:t>
                      </a:r>
                      <a:endParaRPr lang="ru-RU" sz="2400" dirty="0">
                        <a:effectLst/>
                      </a:endParaRPr>
                    </a:p>
                    <a:p>
                      <a:pPr>
                        <a:lnSpc>
                          <a:spcPct val="150000"/>
                        </a:lnSpc>
                        <a:spcAft>
                          <a:spcPts val="0"/>
                        </a:spcAft>
                      </a:pPr>
                      <a:r>
                        <a:rPr lang="uz-Cyrl-UZ" sz="2400" dirty="0">
                          <a:effectLst/>
                        </a:rPr>
                        <a:t>F41.9 – Aniqlashtirilmagan xavotirli buzilishlar</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2855944"/>
                  </a:ext>
                </a:extLst>
              </a:tr>
            </a:tbl>
          </a:graphicData>
        </a:graphic>
      </p:graphicFrame>
      <p:sp>
        <p:nvSpPr>
          <p:cNvPr id="5" name="Заголовок 1">
            <a:extLst>
              <a:ext uri="{FF2B5EF4-FFF2-40B4-BE49-F238E27FC236}">
                <a16:creationId xmlns:a16="http://schemas.microsoft.com/office/drawing/2014/main" id="{94B6933E-C724-4926-A05C-F732788819EB}"/>
              </a:ext>
            </a:extLst>
          </p:cNvPr>
          <p:cNvSpPr>
            <a:spLocks noGrp="1"/>
          </p:cNvSpPr>
          <p:nvPr>
            <p:ph type="title"/>
          </p:nvPr>
        </p:nvSpPr>
        <p:spPr>
          <a:xfrm>
            <a:off x="838200" y="365125"/>
            <a:ext cx="10515600" cy="1325563"/>
          </a:xfrm>
        </p:spPr>
        <p:style>
          <a:lnRef idx="1">
            <a:schemeClr val="accent5"/>
          </a:lnRef>
          <a:fillRef idx="2">
            <a:schemeClr val="accent5"/>
          </a:fillRef>
          <a:effectRef idx="1">
            <a:schemeClr val="accent5"/>
          </a:effectRef>
          <a:fontRef idx="minor">
            <a:schemeClr val="dk1"/>
          </a:fontRef>
        </p:style>
        <p:txBody>
          <a:bodyPr/>
          <a:lstStyle/>
          <a:p>
            <a:pPr algn="ctr"/>
            <a:r>
              <a:rPr lang="en-US" b="1" dirty="0"/>
              <a:t>KXT-10 BO`YICHA NEVROZ TASNIFI</a:t>
            </a:r>
            <a:br>
              <a:rPr lang="en-US" b="1" dirty="0"/>
            </a:br>
            <a:r>
              <a:rPr lang="en-US" b="1" dirty="0"/>
              <a:t>(davomi-F41)</a:t>
            </a:r>
            <a:endParaRPr lang="ru-RU" b="1" dirty="0"/>
          </a:p>
        </p:txBody>
      </p:sp>
      <p:pic>
        <p:nvPicPr>
          <p:cNvPr id="6" name="Рисунок 5">
            <a:extLst>
              <a:ext uri="{FF2B5EF4-FFF2-40B4-BE49-F238E27FC236}">
                <a16:creationId xmlns:a16="http://schemas.microsoft.com/office/drawing/2014/main" id="{BB53B0C0-E1C7-4ACC-B589-F2C8CC1CA3A4}"/>
              </a:ext>
            </a:extLst>
          </p:cNvPr>
          <p:cNvPicPr>
            <a:picLocks noChangeAspect="1"/>
          </p:cNvPicPr>
          <p:nvPr/>
        </p:nvPicPr>
        <p:blipFill>
          <a:blip r:embed="rId2"/>
          <a:stretch>
            <a:fillRect/>
          </a:stretch>
        </p:blipFill>
        <p:spPr>
          <a:xfrm>
            <a:off x="5600700" y="6315409"/>
            <a:ext cx="6468417" cy="542591"/>
          </a:xfrm>
          <a:prstGeom prst="rect">
            <a:avLst/>
          </a:prstGeom>
        </p:spPr>
      </p:pic>
    </p:spTree>
    <p:extLst>
      <p:ext uri="{BB962C8B-B14F-4D97-AF65-F5344CB8AC3E}">
        <p14:creationId xmlns:p14="http://schemas.microsoft.com/office/powerpoint/2010/main" val="72558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002FB19D-4373-45DC-AAB0-78C82E391086}"/>
              </a:ext>
            </a:extLst>
          </p:cNvPr>
          <p:cNvGraphicFramePr>
            <a:graphicFrameLocks noGrp="1"/>
          </p:cNvGraphicFramePr>
          <p:nvPr>
            <p:ph idx="1"/>
            <p:extLst>
              <p:ext uri="{D42A27DB-BD31-4B8C-83A1-F6EECF244321}">
                <p14:modId xmlns:p14="http://schemas.microsoft.com/office/powerpoint/2010/main" val="3999254510"/>
              </p:ext>
            </p:extLst>
          </p:nvPr>
        </p:nvGraphicFramePr>
        <p:xfrm>
          <a:off x="838201" y="1997612"/>
          <a:ext cx="9782908" cy="4360985"/>
        </p:xfrm>
        <a:graphic>
          <a:graphicData uri="http://schemas.openxmlformats.org/drawingml/2006/table">
            <a:tbl>
              <a:tblPr firstRow="1" firstCol="1" bandRow="1">
                <a:tableStyleId>{5C22544A-7EE6-4342-B048-85BDC9FD1C3A}</a:tableStyleId>
              </a:tblPr>
              <a:tblGrid>
                <a:gridCol w="689945">
                  <a:extLst>
                    <a:ext uri="{9D8B030D-6E8A-4147-A177-3AD203B41FA5}">
                      <a16:colId xmlns:a16="http://schemas.microsoft.com/office/drawing/2014/main" val="1801878897"/>
                    </a:ext>
                  </a:extLst>
                </a:gridCol>
                <a:gridCol w="1014986">
                  <a:extLst>
                    <a:ext uri="{9D8B030D-6E8A-4147-A177-3AD203B41FA5}">
                      <a16:colId xmlns:a16="http://schemas.microsoft.com/office/drawing/2014/main" val="1508636041"/>
                    </a:ext>
                  </a:extLst>
                </a:gridCol>
                <a:gridCol w="8077977">
                  <a:extLst>
                    <a:ext uri="{9D8B030D-6E8A-4147-A177-3AD203B41FA5}">
                      <a16:colId xmlns:a16="http://schemas.microsoft.com/office/drawing/2014/main" val="3942679555"/>
                    </a:ext>
                  </a:extLst>
                </a:gridCol>
              </a:tblGrid>
              <a:tr h="675022">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3</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50000"/>
                        </a:lnSpc>
                        <a:spcAft>
                          <a:spcPts val="0"/>
                        </a:spcAft>
                      </a:pPr>
                      <a:r>
                        <a:rPr lang="uz-Cyrl-UZ" sz="2400" dirty="0">
                          <a:effectLst/>
                          <a:latin typeface="Arial" panose="020B0604020202020204" pitchFamily="34" charset="0"/>
                          <a:cs typeface="Arial" panose="020B0604020202020204" pitchFamily="34" charset="0"/>
                        </a:rPr>
                        <a:t>F42</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50000"/>
                        </a:lnSpc>
                        <a:spcAft>
                          <a:spcPts val="0"/>
                        </a:spcAft>
                      </a:pPr>
                      <a:r>
                        <a:rPr lang="uz-Cyrl-UZ" sz="2400" dirty="0">
                          <a:effectLst/>
                          <a:latin typeface="Arial" panose="020B0604020202020204" pitchFamily="34" charset="0"/>
                          <a:cs typeface="Arial" panose="020B0604020202020204" pitchFamily="34" charset="0"/>
                        </a:rPr>
                        <a:t>Obsеssiv-kompulsiv buzilishlar</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31819714"/>
                  </a:ext>
                </a:extLst>
              </a:tr>
              <a:tr h="3685963">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 </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71755" algn="ctr">
                        <a:lnSpc>
                          <a:spcPct val="150000"/>
                        </a:lnSpc>
                        <a:spcAft>
                          <a:spcPts val="0"/>
                        </a:spcAft>
                      </a:pPr>
                      <a:r>
                        <a:rPr lang="uz-Cyrl-UZ" sz="2400" dirty="0">
                          <a:effectLst/>
                          <a:latin typeface="Arial" panose="020B0604020202020204" pitchFamily="34" charset="0"/>
                          <a:cs typeface="Arial" panose="020B0604020202020204" pitchFamily="34" charset="0"/>
                        </a:rPr>
                        <a:t>   Rubrikalar</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vert="vert270" anchor="ctr"/>
                </a:tc>
                <a:tc>
                  <a:txBody>
                    <a:bodyPr/>
                    <a:lstStyle/>
                    <a:p>
                      <a:pPr algn="just">
                        <a:lnSpc>
                          <a:spcPct val="150000"/>
                        </a:lnSpc>
                        <a:spcAft>
                          <a:spcPts val="0"/>
                        </a:spcAft>
                      </a:pPr>
                      <a:r>
                        <a:rPr lang="uz-Cyrl-UZ" sz="2400" dirty="0">
                          <a:effectLst/>
                          <a:latin typeface="Arial" panose="020B0604020202020204" pitchFamily="34" charset="0"/>
                          <a:cs typeface="Arial" panose="020B0604020202020204" pitchFamily="34" charset="0"/>
                        </a:rPr>
                        <a:t>F42.0 – Asosan yopishqoq fikrlar yoki o‘y-xayollar</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F42.1 – Asosan kompulsiv harakatlar (yopishqoq rituallar) </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F42.2 – Aralashgan yopishqoq fikrlar va harakatlar</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F42.8 – Boshqa obsеssiv-kompulsiv buzilishlar</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F42.9 – Aniqlashtirilmagan obsеssiv-kompulsiv buzilishlar</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89112649"/>
                  </a:ext>
                </a:extLst>
              </a:tr>
            </a:tbl>
          </a:graphicData>
        </a:graphic>
      </p:graphicFrame>
      <p:sp>
        <p:nvSpPr>
          <p:cNvPr id="5" name="Заголовок 1">
            <a:extLst>
              <a:ext uri="{FF2B5EF4-FFF2-40B4-BE49-F238E27FC236}">
                <a16:creationId xmlns:a16="http://schemas.microsoft.com/office/drawing/2014/main" id="{2EC81AB1-6423-4A3C-98AE-12378582D903}"/>
              </a:ext>
            </a:extLst>
          </p:cNvPr>
          <p:cNvSpPr>
            <a:spLocks noGrp="1"/>
          </p:cNvSpPr>
          <p:nvPr>
            <p:ph type="title"/>
          </p:nvPr>
        </p:nvSpPr>
        <p:spPr>
          <a:xfrm>
            <a:off x="838200" y="365125"/>
            <a:ext cx="10515600" cy="1325563"/>
          </a:xfrm>
        </p:spPr>
        <p:style>
          <a:lnRef idx="1">
            <a:schemeClr val="accent5"/>
          </a:lnRef>
          <a:fillRef idx="2">
            <a:schemeClr val="accent5"/>
          </a:fillRef>
          <a:effectRef idx="1">
            <a:schemeClr val="accent5"/>
          </a:effectRef>
          <a:fontRef idx="minor">
            <a:schemeClr val="dk1"/>
          </a:fontRef>
        </p:style>
        <p:txBody>
          <a:bodyPr/>
          <a:lstStyle/>
          <a:p>
            <a:pPr algn="ctr"/>
            <a:r>
              <a:rPr lang="en-US" b="1" dirty="0"/>
              <a:t>KXT-10 BO`YICHA NEVROZ TASNIFI</a:t>
            </a:r>
            <a:br>
              <a:rPr lang="en-US" b="1" dirty="0"/>
            </a:br>
            <a:r>
              <a:rPr lang="en-US" b="1" dirty="0"/>
              <a:t>(davomi-F42)</a:t>
            </a:r>
            <a:endParaRPr lang="ru-RU" b="1" dirty="0"/>
          </a:p>
        </p:txBody>
      </p:sp>
      <p:pic>
        <p:nvPicPr>
          <p:cNvPr id="6" name="Рисунок 5">
            <a:extLst>
              <a:ext uri="{FF2B5EF4-FFF2-40B4-BE49-F238E27FC236}">
                <a16:creationId xmlns:a16="http://schemas.microsoft.com/office/drawing/2014/main" id="{4D484B37-D28D-40A5-B0B6-D9EA199A29BC}"/>
              </a:ext>
            </a:extLst>
          </p:cNvPr>
          <p:cNvPicPr>
            <a:picLocks noChangeAspect="1"/>
          </p:cNvPicPr>
          <p:nvPr/>
        </p:nvPicPr>
        <p:blipFill>
          <a:blip r:embed="rId2"/>
          <a:stretch>
            <a:fillRect/>
          </a:stretch>
        </p:blipFill>
        <p:spPr>
          <a:xfrm>
            <a:off x="5600700" y="6315409"/>
            <a:ext cx="6468417" cy="542591"/>
          </a:xfrm>
          <a:prstGeom prst="rect">
            <a:avLst/>
          </a:prstGeom>
        </p:spPr>
      </p:pic>
    </p:spTree>
    <p:extLst>
      <p:ext uri="{BB962C8B-B14F-4D97-AF65-F5344CB8AC3E}">
        <p14:creationId xmlns:p14="http://schemas.microsoft.com/office/powerpoint/2010/main" val="1845071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B8863AAC-7FC2-48BF-9ED9-F2987990F4F6}"/>
              </a:ext>
            </a:extLst>
          </p:cNvPr>
          <p:cNvGraphicFramePr>
            <a:graphicFrameLocks noGrp="1"/>
          </p:cNvGraphicFramePr>
          <p:nvPr>
            <p:ph idx="1"/>
            <p:extLst>
              <p:ext uri="{D42A27DB-BD31-4B8C-83A1-F6EECF244321}">
                <p14:modId xmlns:p14="http://schemas.microsoft.com/office/powerpoint/2010/main" val="143951937"/>
              </p:ext>
            </p:extLst>
          </p:nvPr>
        </p:nvGraphicFramePr>
        <p:xfrm>
          <a:off x="942535" y="1899138"/>
          <a:ext cx="10185010" cy="4332849"/>
        </p:xfrm>
        <a:graphic>
          <a:graphicData uri="http://schemas.openxmlformats.org/drawingml/2006/table">
            <a:tbl>
              <a:tblPr firstRow="1" firstCol="1" bandRow="1">
                <a:tableStyleId>{5C22544A-7EE6-4342-B048-85BDC9FD1C3A}</a:tableStyleId>
              </a:tblPr>
              <a:tblGrid>
                <a:gridCol w="718303">
                  <a:extLst>
                    <a:ext uri="{9D8B030D-6E8A-4147-A177-3AD203B41FA5}">
                      <a16:colId xmlns:a16="http://schemas.microsoft.com/office/drawing/2014/main" val="291094418"/>
                    </a:ext>
                  </a:extLst>
                </a:gridCol>
                <a:gridCol w="1056704">
                  <a:extLst>
                    <a:ext uri="{9D8B030D-6E8A-4147-A177-3AD203B41FA5}">
                      <a16:colId xmlns:a16="http://schemas.microsoft.com/office/drawing/2014/main" val="227380186"/>
                    </a:ext>
                  </a:extLst>
                </a:gridCol>
                <a:gridCol w="8410003">
                  <a:extLst>
                    <a:ext uri="{9D8B030D-6E8A-4147-A177-3AD203B41FA5}">
                      <a16:colId xmlns:a16="http://schemas.microsoft.com/office/drawing/2014/main" val="4231394385"/>
                    </a:ext>
                  </a:extLst>
                </a:gridCol>
              </a:tblGrid>
              <a:tr h="670666">
                <a:tc>
                  <a:txBody>
                    <a:bodyPr/>
                    <a:lstStyle/>
                    <a:p>
                      <a:pPr algn="ctr">
                        <a:lnSpc>
                          <a:spcPct val="150000"/>
                        </a:lnSpc>
                        <a:spcAft>
                          <a:spcPts val="0"/>
                        </a:spcAft>
                      </a:pPr>
                      <a:r>
                        <a:rPr lang="uz-Cyrl-UZ" sz="2400" dirty="0">
                          <a:effectLst/>
                          <a:latin typeface="Arial" panose="020B0604020202020204" pitchFamily="34" charset="0"/>
                          <a:cs typeface="Arial" panose="020B0604020202020204" pitchFamily="34" charset="0"/>
                        </a:rPr>
                        <a:t>4</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800" dirty="0">
                          <a:effectLst/>
                        </a:rPr>
                        <a:t>F43</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2400" dirty="0">
                          <a:effectLst/>
                          <a:latin typeface="Arial" panose="020B0604020202020204" pitchFamily="34" charset="0"/>
                          <a:cs typeface="Arial" panose="020B0604020202020204" pitchFamily="34" charset="0"/>
                        </a:rPr>
                        <a:t>Og‘ir strеssga rеaktsiya va moslashuvning buzilishi</a:t>
                      </a:r>
                      <a:endParaRPr lang="ru-RU"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00072538"/>
                  </a:ext>
                </a:extLst>
              </a:tr>
              <a:tr h="3662183">
                <a:tc>
                  <a:txBody>
                    <a:bodyPr/>
                    <a:lstStyle/>
                    <a:p>
                      <a:pPr algn="ctr">
                        <a:lnSpc>
                          <a:spcPct val="150000"/>
                        </a:lnSpc>
                        <a:spcAft>
                          <a:spcPts val="0"/>
                        </a:spcAft>
                      </a:pPr>
                      <a:r>
                        <a:rPr lang="uz-Cyrl-UZ" sz="2400" dirty="0">
                          <a:effectLst/>
                          <a:latin typeface="Arial" panose="020B0604020202020204" pitchFamily="34" charset="0"/>
                          <a:cs typeface="Arial" panose="020B0604020202020204" pitchFamily="34" charset="0"/>
                        </a:rPr>
                        <a:t> </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71755" algn="ctr">
                        <a:lnSpc>
                          <a:spcPct val="200000"/>
                        </a:lnSpc>
                        <a:spcAft>
                          <a:spcPts val="0"/>
                        </a:spcAft>
                      </a:pPr>
                      <a:r>
                        <a:rPr lang="uz-Cyrl-UZ" sz="2800" dirty="0">
                          <a:effectLst/>
                          <a:latin typeface="Arial" panose="020B0604020202020204" pitchFamily="34" charset="0"/>
                          <a:cs typeface="Arial" panose="020B0604020202020204" pitchFamily="34" charset="0"/>
                        </a:rPr>
                        <a:t>Rubrikalar</a:t>
                      </a:r>
                      <a:endParaRPr lang="ru-RU"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vert="vert270"/>
                </a:tc>
                <a:tc>
                  <a:txBody>
                    <a:bodyPr/>
                    <a:lstStyle/>
                    <a:p>
                      <a:pPr algn="just">
                        <a:lnSpc>
                          <a:spcPct val="150000"/>
                        </a:lnSpc>
                        <a:spcAft>
                          <a:spcPts val="0"/>
                        </a:spcAft>
                      </a:pPr>
                      <a:r>
                        <a:rPr lang="uz-Cyrl-UZ" sz="2400" dirty="0">
                          <a:effectLst/>
                          <a:latin typeface="Arial" panose="020B0604020202020204" pitchFamily="34" charset="0"/>
                          <a:cs typeface="Arial" panose="020B0604020202020204" pitchFamily="34" charset="0"/>
                        </a:rPr>
                        <a:t>F43.0 – Strеssga o‘tkir rеaktsiya</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F43.1 – Posttravmatik strеss buzilishlari</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F43.2 – Moslashuv rеaktsiyalarining buzilishi</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F43.8 – Og‘ir strеssga boshqa rеaktsiyalar</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F43.9 – Aniqlashtirilmagan og‘ir strеssga rеaktsiya</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82881295"/>
                  </a:ext>
                </a:extLst>
              </a:tr>
            </a:tbl>
          </a:graphicData>
        </a:graphic>
      </p:graphicFrame>
      <p:sp>
        <p:nvSpPr>
          <p:cNvPr id="5" name="Заголовок 1">
            <a:extLst>
              <a:ext uri="{FF2B5EF4-FFF2-40B4-BE49-F238E27FC236}">
                <a16:creationId xmlns:a16="http://schemas.microsoft.com/office/drawing/2014/main" id="{E68D407C-2D64-43AE-B842-0E6C6156632D}"/>
              </a:ext>
            </a:extLst>
          </p:cNvPr>
          <p:cNvSpPr>
            <a:spLocks noGrp="1"/>
          </p:cNvSpPr>
          <p:nvPr>
            <p:ph type="title"/>
          </p:nvPr>
        </p:nvSpPr>
        <p:spPr>
          <a:xfrm>
            <a:off x="838200" y="365125"/>
            <a:ext cx="10515600" cy="1325563"/>
          </a:xfrm>
        </p:spPr>
        <p:style>
          <a:lnRef idx="1">
            <a:schemeClr val="accent5"/>
          </a:lnRef>
          <a:fillRef idx="2">
            <a:schemeClr val="accent5"/>
          </a:fillRef>
          <a:effectRef idx="1">
            <a:schemeClr val="accent5"/>
          </a:effectRef>
          <a:fontRef idx="minor">
            <a:schemeClr val="dk1"/>
          </a:fontRef>
        </p:style>
        <p:txBody>
          <a:bodyPr/>
          <a:lstStyle/>
          <a:p>
            <a:pPr algn="ctr"/>
            <a:r>
              <a:rPr lang="en-US" b="1" dirty="0"/>
              <a:t>KXT-10 BO`YICHA NEVROZ TASNIFI</a:t>
            </a:r>
            <a:br>
              <a:rPr lang="en-US" b="1" dirty="0"/>
            </a:br>
            <a:r>
              <a:rPr lang="en-US" b="1" dirty="0"/>
              <a:t>(davomi-F43)</a:t>
            </a:r>
            <a:endParaRPr lang="ru-RU" b="1" dirty="0"/>
          </a:p>
        </p:txBody>
      </p:sp>
      <p:pic>
        <p:nvPicPr>
          <p:cNvPr id="6" name="Рисунок 5">
            <a:extLst>
              <a:ext uri="{FF2B5EF4-FFF2-40B4-BE49-F238E27FC236}">
                <a16:creationId xmlns:a16="http://schemas.microsoft.com/office/drawing/2014/main" id="{3E43D12B-92F7-499B-944E-5F134693941A}"/>
              </a:ext>
            </a:extLst>
          </p:cNvPr>
          <p:cNvPicPr>
            <a:picLocks noChangeAspect="1"/>
          </p:cNvPicPr>
          <p:nvPr/>
        </p:nvPicPr>
        <p:blipFill>
          <a:blip r:embed="rId2"/>
          <a:stretch>
            <a:fillRect/>
          </a:stretch>
        </p:blipFill>
        <p:spPr>
          <a:xfrm>
            <a:off x="5600700" y="6315409"/>
            <a:ext cx="6468417" cy="542591"/>
          </a:xfrm>
          <a:prstGeom prst="rect">
            <a:avLst/>
          </a:prstGeom>
        </p:spPr>
      </p:pic>
    </p:spTree>
    <p:extLst>
      <p:ext uri="{BB962C8B-B14F-4D97-AF65-F5344CB8AC3E}">
        <p14:creationId xmlns:p14="http://schemas.microsoft.com/office/powerpoint/2010/main" val="1467878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986756C-ECCA-4699-8D3D-283C4E14B347}"/>
              </a:ext>
            </a:extLst>
          </p:cNvPr>
          <p:cNvGraphicFramePr>
            <a:graphicFrameLocks noGrp="1"/>
          </p:cNvGraphicFramePr>
          <p:nvPr>
            <p:ph idx="1"/>
            <p:extLst>
              <p:ext uri="{D42A27DB-BD31-4B8C-83A1-F6EECF244321}">
                <p14:modId xmlns:p14="http://schemas.microsoft.com/office/powerpoint/2010/main" val="3762882016"/>
              </p:ext>
            </p:extLst>
          </p:nvPr>
        </p:nvGraphicFramePr>
        <p:xfrm>
          <a:off x="1083213" y="1913206"/>
          <a:ext cx="9791114" cy="4425156"/>
        </p:xfrm>
        <a:graphic>
          <a:graphicData uri="http://schemas.openxmlformats.org/drawingml/2006/table">
            <a:tbl>
              <a:tblPr firstRow="1" firstCol="1" bandRow="1">
                <a:tableStyleId>{5C22544A-7EE6-4342-B048-85BDC9FD1C3A}</a:tableStyleId>
              </a:tblPr>
              <a:tblGrid>
                <a:gridCol w="690524">
                  <a:extLst>
                    <a:ext uri="{9D8B030D-6E8A-4147-A177-3AD203B41FA5}">
                      <a16:colId xmlns:a16="http://schemas.microsoft.com/office/drawing/2014/main" val="1327296101"/>
                    </a:ext>
                  </a:extLst>
                </a:gridCol>
                <a:gridCol w="1015837">
                  <a:extLst>
                    <a:ext uri="{9D8B030D-6E8A-4147-A177-3AD203B41FA5}">
                      <a16:colId xmlns:a16="http://schemas.microsoft.com/office/drawing/2014/main" val="2878620376"/>
                    </a:ext>
                  </a:extLst>
                </a:gridCol>
                <a:gridCol w="8084753">
                  <a:extLst>
                    <a:ext uri="{9D8B030D-6E8A-4147-A177-3AD203B41FA5}">
                      <a16:colId xmlns:a16="http://schemas.microsoft.com/office/drawing/2014/main" val="468920924"/>
                    </a:ext>
                  </a:extLst>
                </a:gridCol>
              </a:tblGrid>
              <a:tr h="361156">
                <a:tc>
                  <a:txBody>
                    <a:bodyPr/>
                    <a:lstStyle/>
                    <a:p>
                      <a:pPr algn="ctr">
                        <a:lnSpc>
                          <a:spcPct val="150000"/>
                        </a:lnSpc>
                        <a:spcAft>
                          <a:spcPts val="0"/>
                        </a:spcAft>
                      </a:pPr>
                      <a:r>
                        <a:rPr lang="uz-Cyrl-UZ" sz="1800">
                          <a:effectLst/>
                          <a:latin typeface="Arial" panose="020B0604020202020204" pitchFamily="34" charset="0"/>
                          <a:cs typeface="Arial" panose="020B0604020202020204" pitchFamily="34" charset="0"/>
                        </a:rPr>
                        <a:t>5</a:t>
                      </a:r>
                      <a:endParaRPr lang="ru-R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1800">
                          <a:effectLst/>
                          <a:latin typeface="Arial" panose="020B0604020202020204" pitchFamily="34" charset="0"/>
                          <a:cs typeface="Arial" panose="020B0604020202020204" pitchFamily="34" charset="0"/>
                        </a:rPr>
                        <a:t>F44</a:t>
                      </a:r>
                      <a:endParaRPr lang="ru-R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1800" dirty="0">
                          <a:effectLst/>
                          <a:latin typeface="Arial" panose="020B0604020202020204" pitchFamily="34" charset="0"/>
                          <a:cs typeface="Arial" panose="020B0604020202020204" pitchFamily="34" charset="0"/>
                        </a:rPr>
                        <a:t>Dissotsiativ (konvеrsion) buzilishlar</a:t>
                      </a:r>
                      <a:endParaRPr lang="ru-R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16498673"/>
                  </a:ext>
                </a:extLst>
              </a:tr>
              <a:tr h="3985761">
                <a:tc>
                  <a:txBody>
                    <a:bodyPr/>
                    <a:lstStyle/>
                    <a:p>
                      <a:pPr algn="ctr">
                        <a:lnSpc>
                          <a:spcPct val="150000"/>
                        </a:lnSpc>
                        <a:spcAft>
                          <a:spcPts val="0"/>
                        </a:spcAft>
                      </a:pPr>
                      <a:r>
                        <a:rPr lang="uz-Cyrl-UZ"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71755" algn="ctr">
                        <a:lnSpc>
                          <a:spcPct val="150000"/>
                        </a:lnSpc>
                        <a:spcAft>
                          <a:spcPts val="0"/>
                        </a:spcAft>
                      </a:pPr>
                      <a:r>
                        <a:rPr lang="uz-Cyrl-UZ" sz="1800">
                          <a:effectLst/>
                          <a:latin typeface="Arial" panose="020B0604020202020204" pitchFamily="34" charset="0"/>
                          <a:cs typeface="Arial" panose="020B0604020202020204" pitchFamily="34" charset="0"/>
                        </a:rPr>
                        <a:t>Rubrikalar</a:t>
                      </a:r>
                      <a:endParaRPr lang="ru-R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vert="vert270"/>
                </a:tc>
                <a:tc>
                  <a:txBody>
                    <a:bodyPr/>
                    <a:lstStyle/>
                    <a:p>
                      <a:pPr>
                        <a:lnSpc>
                          <a:spcPct val="150000"/>
                        </a:lnSpc>
                        <a:spcAft>
                          <a:spcPts val="0"/>
                        </a:spcAft>
                      </a:pPr>
                      <a:r>
                        <a:rPr lang="uz-Cyrl-UZ" sz="1800" dirty="0">
                          <a:effectLst/>
                          <a:latin typeface="Arial" panose="020B0604020202020204" pitchFamily="34" charset="0"/>
                          <a:cs typeface="Arial" panose="020B0604020202020204" pitchFamily="34" charset="0"/>
                        </a:rPr>
                        <a:t>F44.0 – Dissotsiativ amnеziya</a:t>
                      </a:r>
                      <a:endParaRPr lang="ru-RU" sz="1800" dirty="0">
                        <a:effectLst/>
                        <a:latin typeface="Arial" panose="020B0604020202020204" pitchFamily="34" charset="0"/>
                        <a:cs typeface="Arial" panose="020B0604020202020204" pitchFamily="34" charset="0"/>
                      </a:endParaRPr>
                    </a:p>
                    <a:p>
                      <a:pPr>
                        <a:lnSpc>
                          <a:spcPct val="150000"/>
                        </a:lnSpc>
                        <a:spcAft>
                          <a:spcPts val="0"/>
                        </a:spcAft>
                      </a:pPr>
                      <a:r>
                        <a:rPr lang="uz-Cyrl-UZ" sz="1800" dirty="0">
                          <a:effectLst/>
                          <a:latin typeface="Arial" panose="020B0604020202020204" pitchFamily="34" charset="0"/>
                          <a:cs typeface="Arial" panose="020B0604020202020204" pitchFamily="34" charset="0"/>
                        </a:rPr>
                        <a:t>F44.1 – Dissotsiativ fuga</a:t>
                      </a:r>
                      <a:endParaRPr lang="ru-RU" sz="1800" dirty="0">
                        <a:effectLst/>
                        <a:latin typeface="Arial" panose="020B0604020202020204" pitchFamily="34" charset="0"/>
                        <a:cs typeface="Arial" panose="020B0604020202020204" pitchFamily="34" charset="0"/>
                      </a:endParaRPr>
                    </a:p>
                    <a:p>
                      <a:pPr>
                        <a:lnSpc>
                          <a:spcPct val="150000"/>
                        </a:lnSpc>
                        <a:spcAft>
                          <a:spcPts val="0"/>
                        </a:spcAft>
                      </a:pPr>
                      <a:r>
                        <a:rPr lang="uz-Cyrl-UZ" sz="1800" dirty="0">
                          <a:effectLst/>
                          <a:latin typeface="Arial" panose="020B0604020202020204" pitchFamily="34" charset="0"/>
                          <a:cs typeface="Arial" panose="020B0604020202020204" pitchFamily="34" charset="0"/>
                        </a:rPr>
                        <a:t>F44.2 – Dissotsiativ stupor</a:t>
                      </a:r>
                      <a:endParaRPr lang="ru-RU" sz="1800" dirty="0">
                        <a:effectLst/>
                        <a:latin typeface="Arial" panose="020B0604020202020204" pitchFamily="34" charset="0"/>
                        <a:cs typeface="Arial" panose="020B0604020202020204" pitchFamily="34" charset="0"/>
                      </a:endParaRPr>
                    </a:p>
                    <a:p>
                      <a:pPr>
                        <a:lnSpc>
                          <a:spcPct val="150000"/>
                        </a:lnSpc>
                        <a:spcAft>
                          <a:spcPts val="0"/>
                        </a:spcAft>
                      </a:pPr>
                      <a:r>
                        <a:rPr lang="uz-Cyrl-UZ" sz="1800" dirty="0">
                          <a:effectLst/>
                          <a:latin typeface="Arial" panose="020B0604020202020204" pitchFamily="34" charset="0"/>
                          <a:cs typeface="Arial" panose="020B0604020202020204" pitchFamily="34" charset="0"/>
                        </a:rPr>
                        <a:t>F44.3 – Trans va chidam</a:t>
                      </a:r>
                      <a:endParaRPr lang="ru-RU" sz="1800" dirty="0">
                        <a:effectLst/>
                        <a:latin typeface="Arial" panose="020B0604020202020204" pitchFamily="34" charset="0"/>
                        <a:cs typeface="Arial" panose="020B0604020202020204" pitchFamily="34" charset="0"/>
                      </a:endParaRPr>
                    </a:p>
                    <a:p>
                      <a:pPr>
                        <a:lnSpc>
                          <a:spcPct val="150000"/>
                        </a:lnSpc>
                        <a:spcAft>
                          <a:spcPts val="0"/>
                        </a:spcAft>
                      </a:pPr>
                      <a:r>
                        <a:rPr lang="uz-Cyrl-UZ" sz="1800" dirty="0">
                          <a:effectLst/>
                          <a:latin typeface="Arial" panose="020B0604020202020204" pitchFamily="34" charset="0"/>
                          <a:cs typeface="Arial" panose="020B0604020202020204" pitchFamily="34" charset="0"/>
                        </a:rPr>
                        <a:t>F44.4 – Dissotsiativ harakat buzilishlari</a:t>
                      </a:r>
                      <a:endParaRPr lang="ru-RU" sz="1800" dirty="0">
                        <a:effectLst/>
                        <a:latin typeface="Arial" panose="020B0604020202020204" pitchFamily="34" charset="0"/>
                        <a:cs typeface="Arial" panose="020B0604020202020204" pitchFamily="34" charset="0"/>
                      </a:endParaRPr>
                    </a:p>
                    <a:p>
                      <a:pPr>
                        <a:lnSpc>
                          <a:spcPct val="150000"/>
                        </a:lnSpc>
                        <a:spcAft>
                          <a:spcPts val="0"/>
                        </a:spcAft>
                      </a:pPr>
                      <a:r>
                        <a:rPr lang="uz-Cyrl-UZ" sz="1800" dirty="0">
                          <a:effectLst/>
                          <a:latin typeface="Arial" panose="020B0604020202020204" pitchFamily="34" charset="0"/>
                          <a:cs typeface="Arial" panose="020B0604020202020204" pitchFamily="34" charset="0"/>
                        </a:rPr>
                        <a:t>F44.5 – Dissotsiativ konvulsiyalar</a:t>
                      </a:r>
                      <a:endParaRPr lang="ru-RU" sz="1800" dirty="0">
                        <a:effectLst/>
                        <a:latin typeface="Arial" panose="020B0604020202020204" pitchFamily="34" charset="0"/>
                        <a:cs typeface="Arial" panose="020B0604020202020204" pitchFamily="34" charset="0"/>
                      </a:endParaRPr>
                    </a:p>
                    <a:p>
                      <a:pPr>
                        <a:lnSpc>
                          <a:spcPct val="150000"/>
                        </a:lnSpc>
                        <a:spcAft>
                          <a:spcPts val="0"/>
                        </a:spcAft>
                      </a:pPr>
                      <a:r>
                        <a:rPr lang="uz-Cyrl-UZ" sz="1800" dirty="0">
                          <a:effectLst/>
                          <a:latin typeface="Arial" panose="020B0604020202020204" pitchFamily="34" charset="0"/>
                          <a:cs typeface="Arial" panose="020B0604020202020204" pitchFamily="34" charset="0"/>
                        </a:rPr>
                        <a:t>F44.6 – Dissotsiativ anеstеziya yoki sеzishni qabul qilishning buzilishlari</a:t>
                      </a:r>
                      <a:endParaRPr lang="ru-RU" sz="1800" dirty="0">
                        <a:effectLst/>
                        <a:latin typeface="Arial" panose="020B0604020202020204" pitchFamily="34" charset="0"/>
                        <a:cs typeface="Arial" panose="020B0604020202020204" pitchFamily="34" charset="0"/>
                      </a:endParaRPr>
                    </a:p>
                    <a:p>
                      <a:pPr>
                        <a:lnSpc>
                          <a:spcPct val="150000"/>
                        </a:lnSpc>
                        <a:spcAft>
                          <a:spcPts val="0"/>
                        </a:spcAft>
                      </a:pPr>
                      <a:r>
                        <a:rPr lang="uz-Cyrl-UZ" sz="1800" dirty="0">
                          <a:effectLst/>
                          <a:latin typeface="Arial" panose="020B0604020202020204" pitchFamily="34" charset="0"/>
                          <a:cs typeface="Arial" panose="020B0604020202020204" pitchFamily="34" charset="0"/>
                        </a:rPr>
                        <a:t>F44.7 – Aralashgan dissotsiativ (konvеrsion) buzilishlar</a:t>
                      </a:r>
                      <a:endParaRPr lang="ru-RU" sz="1800" dirty="0">
                        <a:effectLst/>
                        <a:latin typeface="Arial" panose="020B0604020202020204" pitchFamily="34" charset="0"/>
                        <a:cs typeface="Arial" panose="020B0604020202020204" pitchFamily="34" charset="0"/>
                      </a:endParaRPr>
                    </a:p>
                    <a:p>
                      <a:pPr>
                        <a:lnSpc>
                          <a:spcPct val="150000"/>
                        </a:lnSpc>
                        <a:spcAft>
                          <a:spcPts val="0"/>
                        </a:spcAft>
                      </a:pPr>
                      <a:r>
                        <a:rPr lang="uz-Cyrl-UZ" sz="1800" dirty="0">
                          <a:effectLst/>
                          <a:latin typeface="Arial" panose="020B0604020202020204" pitchFamily="34" charset="0"/>
                          <a:cs typeface="Arial" panose="020B0604020202020204" pitchFamily="34" charset="0"/>
                        </a:rPr>
                        <a:t>F44.8 – Boshqa dissotsiativ (konvеrsion) buzilishlar</a:t>
                      </a:r>
                      <a:endParaRPr lang="ru-RU" sz="1800" dirty="0">
                        <a:effectLst/>
                        <a:latin typeface="Arial" panose="020B0604020202020204" pitchFamily="34" charset="0"/>
                        <a:cs typeface="Arial" panose="020B0604020202020204" pitchFamily="34" charset="0"/>
                      </a:endParaRPr>
                    </a:p>
                    <a:p>
                      <a:pPr>
                        <a:lnSpc>
                          <a:spcPct val="150000"/>
                        </a:lnSpc>
                        <a:spcAft>
                          <a:spcPts val="0"/>
                        </a:spcAft>
                      </a:pPr>
                      <a:r>
                        <a:rPr lang="uz-Cyrl-UZ" sz="1800" dirty="0">
                          <a:effectLst/>
                          <a:latin typeface="Arial" panose="020B0604020202020204" pitchFamily="34" charset="0"/>
                          <a:cs typeface="Arial" panose="020B0604020202020204" pitchFamily="34" charset="0"/>
                        </a:rPr>
                        <a:t>F44.9 – Aniqlashtirilmagan dissotsiativ (konvеrsion) buzilishlar</a:t>
                      </a:r>
                      <a:endParaRPr lang="ru-R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68068489"/>
                  </a:ext>
                </a:extLst>
              </a:tr>
            </a:tbl>
          </a:graphicData>
        </a:graphic>
      </p:graphicFrame>
      <p:sp>
        <p:nvSpPr>
          <p:cNvPr id="5" name="Заголовок 1">
            <a:extLst>
              <a:ext uri="{FF2B5EF4-FFF2-40B4-BE49-F238E27FC236}">
                <a16:creationId xmlns:a16="http://schemas.microsoft.com/office/drawing/2014/main" id="{08A00B6A-BE34-4032-94BC-E1930F1136EC}"/>
              </a:ext>
            </a:extLst>
          </p:cNvPr>
          <p:cNvSpPr>
            <a:spLocks noGrp="1"/>
          </p:cNvSpPr>
          <p:nvPr>
            <p:ph type="title"/>
          </p:nvPr>
        </p:nvSpPr>
        <p:spPr>
          <a:xfrm>
            <a:off x="838200" y="365125"/>
            <a:ext cx="10515600" cy="1325563"/>
          </a:xfrm>
        </p:spPr>
        <p:style>
          <a:lnRef idx="1">
            <a:schemeClr val="accent5"/>
          </a:lnRef>
          <a:fillRef idx="2">
            <a:schemeClr val="accent5"/>
          </a:fillRef>
          <a:effectRef idx="1">
            <a:schemeClr val="accent5"/>
          </a:effectRef>
          <a:fontRef idx="minor">
            <a:schemeClr val="dk1"/>
          </a:fontRef>
        </p:style>
        <p:txBody>
          <a:bodyPr/>
          <a:lstStyle/>
          <a:p>
            <a:pPr algn="ctr"/>
            <a:r>
              <a:rPr lang="en-US" b="1" dirty="0"/>
              <a:t>KXT-10 BO`YICHA NEVROZ TASNIFI</a:t>
            </a:r>
            <a:br>
              <a:rPr lang="en-US" b="1" dirty="0"/>
            </a:br>
            <a:r>
              <a:rPr lang="en-US" b="1" dirty="0"/>
              <a:t>(davomi-F44)</a:t>
            </a:r>
            <a:endParaRPr lang="ru-RU" b="1" dirty="0"/>
          </a:p>
        </p:txBody>
      </p:sp>
      <p:pic>
        <p:nvPicPr>
          <p:cNvPr id="6" name="Рисунок 5">
            <a:extLst>
              <a:ext uri="{FF2B5EF4-FFF2-40B4-BE49-F238E27FC236}">
                <a16:creationId xmlns:a16="http://schemas.microsoft.com/office/drawing/2014/main" id="{20EC4CCC-68A2-4B3E-9103-8A85ACF573B7}"/>
              </a:ext>
            </a:extLst>
          </p:cNvPr>
          <p:cNvPicPr>
            <a:picLocks noChangeAspect="1"/>
          </p:cNvPicPr>
          <p:nvPr/>
        </p:nvPicPr>
        <p:blipFill>
          <a:blip r:embed="rId2"/>
          <a:stretch>
            <a:fillRect/>
          </a:stretch>
        </p:blipFill>
        <p:spPr>
          <a:xfrm>
            <a:off x="5600700" y="6315409"/>
            <a:ext cx="6468417" cy="542591"/>
          </a:xfrm>
          <a:prstGeom prst="rect">
            <a:avLst/>
          </a:prstGeom>
        </p:spPr>
      </p:pic>
    </p:spTree>
    <p:extLst>
      <p:ext uri="{BB962C8B-B14F-4D97-AF65-F5344CB8AC3E}">
        <p14:creationId xmlns:p14="http://schemas.microsoft.com/office/powerpoint/2010/main" val="201749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B0C21F1A-0F45-41E3-8C2F-874BA52C8EE9}"/>
              </a:ext>
            </a:extLst>
          </p:cNvPr>
          <p:cNvGraphicFramePr>
            <a:graphicFrameLocks noGrp="1"/>
          </p:cNvGraphicFramePr>
          <p:nvPr>
            <p:ph idx="1"/>
            <p:extLst>
              <p:ext uri="{D42A27DB-BD31-4B8C-83A1-F6EECF244321}">
                <p14:modId xmlns:p14="http://schemas.microsoft.com/office/powerpoint/2010/main" val="477656626"/>
              </p:ext>
            </p:extLst>
          </p:nvPr>
        </p:nvGraphicFramePr>
        <p:xfrm>
          <a:off x="1153551" y="1983544"/>
          <a:ext cx="9734843" cy="4253484"/>
        </p:xfrm>
        <a:graphic>
          <a:graphicData uri="http://schemas.openxmlformats.org/drawingml/2006/table">
            <a:tbl>
              <a:tblPr firstRow="1" firstCol="1" bandRow="1">
                <a:tableStyleId>{5C22544A-7EE6-4342-B048-85BDC9FD1C3A}</a:tableStyleId>
              </a:tblPr>
              <a:tblGrid>
                <a:gridCol w="686555">
                  <a:extLst>
                    <a:ext uri="{9D8B030D-6E8A-4147-A177-3AD203B41FA5}">
                      <a16:colId xmlns:a16="http://schemas.microsoft.com/office/drawing/2014/main" val="1423937112"/>
                    </a:ext>
                  </a:extLst>
                </a:gridCol>
                <a:gridCol w="1009999">
                  <a:extLst>
                    <a:ext uri="{9D8B030D-6E8A-4147-A177-3AD203B41FA5}">
                      <a16:colId xmlns:a16="http://schemas.microsoft.com/office/drawing/2014/main" val="3405976968"/>
                    </a:ext>
                  </a:extLst>
                </a:gridCol>
                <a:gridCol w="8038289">
                  <a:extLst>
                    <a:ext uri="{9D8B030D-6E8A-4147-A177-3AD203B41FA5}">
                      <a16:colId xmlns:a16="http://schemas.microsoft.com/office/drawing/2014/main" val="39149492"/>
                    </a:ext>
                  </a:extLst>
                </a:gridCol>
              </a:tblGrid>
              <a:tr h="462947">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6</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F45</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Somatoform buzilishlar</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76162436"/>
                  </a:ext>
                </a:extLst>
              </a:tr>
              <a:tr h="3560414">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 </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71755" algn="ctr">
                        <a:lnSpc>
                          <a:spcPct val="150000"/>
                        </a:lnSpc>
                        <a:spcAft>
                          <a:spcPts val="0"/>
                        </a:spcAft>
                      </a:pPr>
                      <a:r>
                        <a:rPr lang="uz-Cyrl-UZ" sz="2400">
                          <a:effectLst/>
                          <a:latin typeface="Arial" panose="020B0604020202020204" pitchFamily="34" charset="0"/>
                          <a:cs typeface="Arial" panose="020B0604020202020204" pitchFamily="34" charset="0"/>
                        </a:rPr>
                        <a:t>Rubrikalar</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vert="vert270"/>
                </a:tc>
                <a:tc>
                  <a:txBody>
                    <a:bodyPr/>
                    <a:lstStyle/>
                    <a:p>
                      <a:pPr algn="just">
                        <a:lnSpc>
                          <a:spcPct val="150000"/>
                        </a:lnSpc>
                        <a:spcAft>
                          <a:spcPts val="0"/>
                        </a:spcAft>
                      </a:pPr>
                      <a:r>
                        <a:rPr lang="uz-Cyrl-UZ" sz="2400" dirty="0">
                          <a:effectLst/>
                          <a:latin typeface="Arial" panose="020B0604020202020204" pitchFamily="34" charset="0"/>
                          <a:cs typeface="Arial" panose="020B0604020202020204" pitchFamily="34" charset="0"/>
                        </a:rPr>
                        <a:t>F45.0 – Somatizatsiyalashgan buzilishlar</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F45.1 – Diffеrеntsiyalanmagan somatoform buzilishlar</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F45.2 – Ipoxondrik buzilishlar</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F45.3 – V</a:t>
                      </a:r>
                      <a:r>
                        <a:rPr lang="en-US" sz="2400" dirty="0">
                          <a:effectLst/>
                          <a:latin typeface="Arial" panose="020B0604020202020204" pitchFamily="34" charset="0"/>
                          <a:cs typeface="Arial" panose="020B0604020202020204" pitchFamily="34" charset="0"/>
                        </a:rPr>
                        <a:t>NS </a:t>
                      </a:r>
                      <a:r>
                        <a:rPr lang="uz-Cyrl-UZ" sz="2400" dirty="0">
                          <a:effectLst/>
                          <a:latin typeface="Arial" panose="020B0604020202020204" pitchFamily="34" charset="0"/>
                          <a:cs typeface="Arial" panose="020B0604020202020204" pitchFamily="34" charset="0"/>
                        </a:rPr>
                        <a:t>ning somatoform disfunktsiyasi</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F45.4 – Turg‘un somatoform og‘riqli sindrom</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F45.8 – Boshqa somatoform buzilishlar</a:t>
                      </a:r>
                      <a:endParaRPr lang="ru-RU" sz="2400" dirty="0">
                        <a:effectLst/>
                        <a:latin typeface="Arial" panose="020B0604020202020204" pitchFamily="34" charset="0"/>
                        <a:cs typeface="Arial" panose="020B0604020202020204" pitchFamily="34" charset="0"/>
                      </a:endParaRPr>
                    </a:p>
                    <a:p>
                      <a:pPr algn="just">
                        <a:lnSpc>
                          <a:spcPct val="150000"/>
                        </a:lnSpc>
                        <a:spcAft>
                          <a:spcPts val="0"/>
                        </a:spcAft>
                      </a:pPr>
                      <a:r>
                        <a:rPr lang="uz-Cyrl-UZ" sz="2400" dirty="0">
                          <a:effectLst/>
                          <a:latin typeface="Arial" panose="020B0604020202020204" pitchFamily="34" charset="0"/>
                          <a:cs typeface="Arial" panose="020B0604020202020204" pitchFamily="34" charset="0"/>
                        </a:rPr>
                        <a:t>F45.9 – Aniqlashtirilmagan somatoform buzilishlar</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8617611"/>
                  </a:ext>
                </a:extLst>
              </a:tr>
            </a:tbl>
          </a:graphicData>
        </a:graphic>
      </p:graphicFrame>
      <p:sp>
        <p:nvSpPr>
          <p:cNvPr id="5" name="Заголовок 1">
            <a:extLst>
              <a:ext uri="{FF2B5EF4-FFF2-40B4-BE49-F238E27FC236}">
                <a16:creationId xmlns:a16="http://schemas.microsoft.com/office/drawing/2014/main" id="{E1B185C4-D852-44FC-BC84-276E289AD016}"/>
              </a:ext>
            </a:extLst>
          </p:cNvPr>
          <p:cNvSpPr>
            <a:spLocks noGrp="1"/>
          </p:cNvSpPr>
          <p:nvPr>
            <p:ph type="title"/>
          </p:nvPr>
        </p:nvSpPr>
        <p:spPr>
          <a:xfrm>
            <a:off x="838200" y="365125"/>
            <a:ext cx="10515600" cy="1325563"/>
          </a:xfrm>
        </p:spPr>
        <p:style>
          <a:lnRef idx="1">
            <a:schemeClr val="accent5"/>
          </a:lnRef>
          <a:fillRef idx="2">
            <a:schemeClr val="accent5"/>
          </a:fillRef>
          <a:effectRef idx="1">
            <a:schemeClr val="accent5"/>
          </a:effectRef>
          <a:fontRef idx="minor">
            <a:schemeClr val="dk1"/>
          </a:fontRef>
        </p:style>
        <p:txBody>
          <a:bodyPr/>
          <a:lstStyle/>
          <a:p>
            <a:pPr algn="ctr"/>
            <a:r>
              <a:rPr lang="en-US" b="1" dirty="0"/>
              <a:t>KXT-10 BO`YICHA NEVROZ TASNIFI</a:t>
            </a:r>
            <a:br>
              <a:rPr lang="en-US" b="1" dirty="0"/>
            </a:br>
            <a:r>
              <a:rPr lang="en-US" b="1" dirty="0"/>
              <a:t>(davomi-F45)</a:t>
            </a:r>
            <a:endParaRPr lang="ru-RU" b="1" dirty="0"/>
          </a:p>
        </p:txBody>
      </p:sp>
      <p:pic>
        <p:nvPicPr>
          <p:cNvPr id="6" name="Рисунок 5">
            <a:extLst>
              <a:ext uri="{FF2B5EF4-FFF2-40B4-BE49-F238E27FC236}">
                <a16:creationId xmlns:a16="http://schemas.microsoft.com/office/drawing/2014/main" id="{8C631CAD-AE88-42AD-8327-ABD2159250F4}"/>
              </a:ext>
            </a:extLst>
          </p:cNvPr>
          <p:cNvPicPr>
            <a:picLocks noChangeAspect="1"/>
          </p:cNvPicPr>
          <p:nvPr/>
        </p:nvPicPr>
        <p:blipFill>
          <a:blip r:embed="rId2"/>
          <a:stretch>
            <a:fillRect/>
          </a:stretch>
        </p:blipFill>
        <p:spPr>
          <a:xfrm>
            <a:off x="5600700" y="6315409"/>
            <a:ext cx="6468417" cy="542591"/>
          </a:xfrm>
          <a:prstGeom prst="rect">
            <a:avLst/>
          </a:prstGeom>
        </p:spPr>
      </p:pic>
    </p:spTree>
    <p:extLst>
      <p:ext uri="{BB962C8B-B14F-4D97-AF65-F5344CB8AC3E}">
        <p14:creationId xmlns:p14="http://schemas.microsoft.com/office/powerpoint/2010/main" val="2470478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245FA449-F99E-4364-AC8A-DD9D214E4121}"/>
              </a:ext>
            </a:extLst>
          </p:cNvPr>
          <p:cNvGraphicFramePr>
            <a:graphicFrameLocks noGrp="1"/>
          </p:cNvGraphicFramePr>
          <p:nvPr>
            <p:ph idx="1"/>
            <p:extLst>
              <p:ext uri="{D42A27DB-BD31-4B8C-83A1-F6EECF244321}">
                <p14:modId xmlns:p14="http://schemas.microsoft.com/office/powerpoint/2010/main" val="1832686344"/>
              </p:ext>
            </p:extLst>
          </p:nvPr>
        </p:nvGraphicFramePr>
        <p:xfrm>
          <a:off x="1310054" y="2082017"/>
          <a:ext cx="9571892" cy="3390315"/>
        </p:xfrm>
        <a:graphic>
          <a:graphicData uri="http://schemas.openxmlformats.org/drawingml/2006/table">
            <a:tbl>
              <a:tblPr firstRow="1" firstCol="1" bandRow="1">
                <a:tableStyleId>{5C22544A-7EE6-4342-B048-85BDC9FD1C3A}</a:tableStyleId>
              </a:tblPr>
              <a:tblGrid>
                <a:gridCol w="675063">
                  <a:extLst>
                    <a:ext uri="{9D8B030D-6E8A-4147-A177-3AD203B41FA5}">
                      <a16:colId xmlns:a16="http://schemas.microsoft.com/office/drawing/2014/main" val="1683627416"/>
                    </a:ext>
                  </a:extLst>
                </a:gridCol>
                <a:gridCol w="993093">
                  <a:extLst>
                    <a:ext uri="{9D8B030D-6E8A-4147-A177-3AD203B41FA5}">
                      <a16:colId xmlns:a16="http://schemas.microsoft.com/office/drawing/2014/main" val="1721737973"/>
                    </a:ext>
                  </a:extLst>
                </a:gridCol>
                <a:gridCol w="7903736">
                  <a:extLst>
                    <a:ext uri="{9D8B030D-6E8A-4147-A177-3AD203B41FA5}">
                      <a16:colId xmlns:a16="http://schemas.microsoft.com/office/drawing/2014/main" val="3375867516"/>
                    </a:ext>
                  </a:extLst>
                </a:gridCol>
              </a:tblGrid>
              <a:tr h="634251">
                <a:tc>
                  <a:txBody>
                    <a:bodyPr/>
                    <a:lstStyle/>
                    <a:p>
                      <a:pPr algn="l">
                        <a:lnSpc>
                          <a:spcPct val="150000"/>
                        </a:lnSpc>
                        <a:spcAft>
                          <a:spcPts val="0"/>
                        </a:spcAft>
                      </a:pPr>
                      <a:r>
                        <a:rPr lang="uz-Cyrl-UZ" sz="2400">
                          <a:effectLst/>
                          <a:latin typeface="Arial" panose="020B0604020202020204" pitchFamily="34" charset="0"/>
                          <a:cs typeface="Arial" panose="020B0604020202020204" pitchFamily="34" charset="0"/>
                        </a:rPr>
                        <a:t>7</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50000"/>
                        </a:lnSpc>
                        <a:spcAft>
                          <a:spcPts val="0"/>
                        </a:spcAft>
                      </a:pPr>
                      <a:r>
                        <a:rPr lang="uz-Cyrl-UZ" sz="2400">
                          <a:effectLst/>
                          <a:latin typeface="Arial" panose="020B0604020202020204" pitchFamily="34" charset="0"/>
                          <a:cs typeface="Arial" panose="020B0604020202020204" pitchFamily="34" charset="0"/>
                        </a:rPr>
                        <a:t>F48</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50000"/>
                        </a:lnSpc>
                        <a:spcAft>
                          <a:spcPts val="0"/>
                        </a:spcAft>
                      </a:pPr>
                      <a:r>
                        <a:rPr lang="uz-Cyrl-UZ" sz="2400">
                          <a:effectLst/>
                          <a:latin typeface="Arial" panose="020B0604020202020204" pitchFamily="34" charset="0"/>
                          <a:cs typeface="Arial" panose="020B0604020202020204" pitchFamily="34" charset="0"/>
                        </a:rPr>
                        <a:t>Boshqa nеvrotik buzilishlar</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50545652"/>
                  </a:ext>
                </a:extLst>
              </a:tr>
              <a:tr h="2756064">
                <a:tc>
                  <a:txBody>
                    <a:bodyPr/>
                    <a:lstStyle/>
                    <a:p>
                      <a:pPr algn="l">
                        <a:lnSpc>
                          <a:spcPct val="150000"/>
                        </a:lnSpc>
                        <a:spcAft>
                          <a:spcPts val="0"/>
                        </a:spcAft>
                      </a:pPr>
                      <a:r>
                        <a:rPr lang="uz-Cyrl-UZ" sz="2400">
                          <a:effectLst/>
                          <a:latin typeface="Arial" panose="020B0604020202020204" pitchFamily="34" charset="0"/>
                          <a:cs typeface="Arial" panose="020B0604020202020204" pitchFamily="34" charset="0"/>
                        </a:rPr>
                        <a:t> </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71755" algn="ctr">
                        <a:lnSpc>
                          <a:spcPct val="150000"/>
                        </a:lnSpc>
                        <a:spcAft>
                          <a:spcPts val="0"/>
                        </a:spcAft>
                      </a:pPr>
                      <a:r>
                        <a:rPr lang="uz-Cyrl-UZ" sz="2400" dirty="0">
                          <a:effectLst/>
                          <a:latin typeface="Arial" panose="020B0604020202020204" pitchFamily="34" charset="0"/>
                          <a:cs typeface="Arial" panose="020B0604020202020204" pitchFamily="34" charset="0"/>
                        </a:rPr>
                        <a:t>Rubrikalar</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vert="vert270"/>
                </a:tc>
                <a:tc>
                  <a:txBody>
                    <a:bodyPr/>
                    <a:lstStyle/>
                    <a:p>
                      <a:pPr algn="l">
                        <a:lnSpc>
                          <a:spcPct val="150000"/>
                        </a:lnSpc>
                        <a:spcAft>
                          <a:spcPts val="0"/>
                        </a:spcAft>
                      </a:pPr>
                      <a:r>
                        <a:rPr lang="uz-Cyrl-UZ" sz="2400" dirty="0">
                          <a:effectLst/>
                          <a:latin typeface="Arial" panose="020B0604020202020204" pitchFamily="34" charset="0"/>
                          <a:cs typeface="Arial" panose="020B0604020202020204" pitchFamily="34" charset="0"/>
                        </a:rPr>
                        <a:t>F48.0 – Nеvrastеniya</a:t>
                      </a:r>
                      <a:endParaRPr lang="ru-RU" sz="2400" dirty="0">
                        <a:effectLst/>
                        <a:latin typeface="Arial" panose="020B0604020202020204" pitchFamily="34" charset="0"/>
                        <a:cs typeface="Arial" panose="020B0604020202020204" pitchFamily="34" charset="0"/>
                      </a:endParaRPr>
                    </a:p>
                    <a:p>
                      <a:pPr algn="l">
                        <a:lnSpc>
                          <a:spcPct val="150000"/>
                        </a:lnSpc>
                        <a:spcAft>
                          <a:spcPts val="0"/>
                        </a:spcAft>
                      </a:pPr>
                      <a:r>
                        <a:rPr lang="uz-Cyrl-UZ" sz="2400" dirty="0">
                          <a:effectLst/>
                          <a:latin typeface="Arial" panose="020B0604020202020204" pitchFamily="34" charset="0"/>
                          <a:cs typeface="Arial" panose="020B0604020202020204" pitchFamily="34" charset="0"/>
                        </a:rPr>
                        <a:t>F48.1 – Dеpеrsonalizatsiya-dеrеalizatsiya sindromi</a:t>
                      </a:r>
                      <a:endParaRPr lang="ru-RU" sz="2400" dirty="0">
                        <a:effectLst/>
                        <a:latin typeface="Arial" panose="020B0604020202020204" pitchFamily="34" charset="0"/>
                        <a:cs typeface="Arial" panose="020B0604020202020204" pitchFamily="34" charset="0"/>
                      </a:endParaRPr>
                    </a:p>
                    <a:p>
                      <a:pPr algn="l">
                        <a:lnSpc>
                          <a:spcPct val="150000"/>
                        </a:lnSpc>
                        <a:spcAft>
                          <a:spcPts val="0"/>
                        </a:spcAft>
                      </a:pPr>
                      <a:r>
                        <a:rPr lang="uz-Cyrl-UZ" sz="2400" dirty="0">
                          <a:effectLst/>
                          <a:latin typeface="Arial" panose="020B0604020202020204" pitchFamily="34" charset="0"/>
                          <a:cs typeface="Arial" panose="020B0604020202020204" pitchFamily="34" charset="0"/>
                        </a:rPr>
                        <a:t>F48.8 – Boshqa aniqlashtirilgan nеvrotik buzilishlar</a:t>
                      </a:r>
                      <a:endParaRPr lang="ru-RU" sz="2400" dirty="0">
                        <a:effectLst/>
                        <a:latin typeface="Arial" panose="020B0604020202020204" pitchFamily="34" charset="0"/>
                        <a:cs typeface="Arial" panose="020B0604020202020204" pitchFamily="34" charset="0"/>
                      </a:endParaRPr>
                    </a:p>
                    <a:p>
                      <a:pPr algn="l">
                        <a:lnSpc>
                          <a:spcPct val="150000"/>
                        </a:lnSpc>
                        <a:spcAft>
                          <a:spcPts val="0"/>
                        </a:spcAft>
                      </a:pPr>
                      <a:r>
                        <a:rPr lang="uz-Cyrl-UZ" sz="2400" dirty="0">
                          <a:effectLst/>
                          <a:latin typeface="Arial" panose="020B0604020202020204" pitchFamily="34" charset="0"/>
                          <a:cs typeface="Arial" panose="020B0604020202020204" pitchFamily="34" charset="0"/>
                        </a:rPr>
                        <a:t>F48.9 – Aniqlashtirilmagan nеvrotik buzilishlar</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14238213"/>
                  </a:ext>
                </a:extLst>
              </a:tr>
            </a:tbl>
          </a:graphicData>
        </a:graphic>
      </p:graphicFrame>
      <p:sp>
        <p:nvSpPr>
          <p:cNvPr id="6" name="Заголовок 1">
            <a:extLst>
              <a:ext uri="{FF2B5EF4-FFF2-40B4-BE49-F238E27FC236}">
                <a16:creationId xmlns:a16="http://schemas.microsoft.com/office/drawing/2014/main" id="{1CFA8C63-0522-45EA-ADE4-654F324CFEB7}"/>
              </a:ext>
            </a:extLst>
          </p:cNvPr>
          <p:cNvSpPr>
            <a:spLocks noGrp="1"/>
          </p:cNvSpPr>
          <p:nvPr>
            <p:ph type="title"/>
          </p:nvPr>
        </p:nvSpPr>
        <p:spPr>
          <a:xfrm>
            <a:off x="838200" y="365125"/>
            <a:ext cx="10515600" cy="1325563"/>
          </a:xfrm>
        </p:spPr>
        <p:style>
          <a:lnRef idx="1">
            <a:schemeClr val="accent5"/>
          </a:lnRef>
          <a:fillRef idx="2">
            <a:schemeClr val="accent5"/>
          </a:fillRef>
          <a:effectRef idx="1">
            <a:schemeClr val="accent5"/>
          </a:effectRef>
          <a:fontRef idx="minor">
            <a:schemeClr val="dk1"/>
          </a:fontRef>
        </p:style>
        <p:txBody>
          <a:bodyPr/>
          <a:lstStyle/>
          <a:p>
            <a:pPr algn="ctr"/>
            <a:r>
              <a:rPr lang="en-US" b="1" dirty="0"/>
              <a:t>KXT-10 BO`YICHA NEVROZ TASNIFI</a:t>
            </a:r>
            <a:br>
              <a:rPr lang="en-US" b="1" dirty="0"/>
            </a:br>
            <a:r>
              <a:rPr lang="en-US" b="1" dirty="0"/>
              <a:t>(davomi-F48)</a:t>
            </a:r>
            <a:endParaRPr lang="ru-RU" b="1" dirty="0"/>
          </a:p>
        </p:txBody>
      </p:sp>
      <p:sp>
        <p:nvSpPr>
          <p:cNvPr id="7" name="Прямоугольник 6">
            <a:extLst>
              <a:ext uri="{FF2B5EF4-FFF2-40B4-BE49-F238E27FC236}">
                <a16:creationId xmlns:a16="http://schemas.microsoft.com/office/drawing/2014/main" id="{064C99D5-4543-4965-A8F3-3BF7C3D4CEC7}"/>
              </a:ext>
            </a:extLst>
          </p:cNvPr>
          <p:cNvSpPr/>
          <p:nvPr/>
        </p:nvSpPr>
        <p:spPr>
          <a:xfrm>
            <a:off x="1491175" y="5509205"/>
            <a:ext cx="9390771" cy="777457"/>
          </a:xfrm>
          <a:prstGeom prst="rect">
            <a:avLst/>
          </a:prstGeom>
        </p:spPr>
        <p:txBody>
          <a:bodyPr wrap="square">
            <a:spAutoFit/>
          </a:bodyPr>
          <a:lstStyle/>
          <a:p>
            <a:pPr indent="450215">
              <a:lnSpc>
                <a:spcPct val="115000"/>
              </a:lnSpc>
              <a:spcAft>
                <a:spcPts val="0"/>
              </a:spcAft>
            </a:pPr>
            <a:r>
              <a:rPr lang="uz-Cyrl-UZ" sz="2000" i="1" dirty="0">
                <a:latin typeface="Arial" panose="020B0604020202020204" pitchFamily="34" charset="0"/>
                <a:ea typeface="Times New Roman" panose="02020603050405020304" pitchFamily="18" charset="0"/>
                <a:cs typeface="Times New Roman" panose="02020603050405020304" pitchFamily="18" charset="0"/>
              </a:rPr>
              <a:t>KXT-10 asosan tibbiy statistika maqsadida qo‘llaniladi. Tibbiy amaliyotda esa ushbu tasnif asosida yaratilgan klinik tasniflardan foydalaniladi.</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Рисунок 7">
            <a:extLst>
              <a:ext uri="{FF2B5EF4-FFF2-40B4-BE49-F238E27FC236}">
                <a16:creationId xmlns:a16="http://schemas.microsoft.com/office/drawing/2014/main" id="{6A103FA1-0513-4565-9D39-FA72B8DE27F2}"/>
              </a:ext>
            </a:extLst>
          </p:cNvPr>
          <p:cNvPicPr>
            <a:picLocks noChangeAspect="1"/>
          </p:cNvPicPr>
          <p:nvPr/>
        </p:nvPicPr>
        <p:blipFill>
          <a:blip r:embed="rId2"/>
          <a:stretch>
            <a:fillRect/>
          </a:stretch>
        </p:blipFill>
        <p:spPr>
          <a:xfrm>
            <a:off x="5600700" y="6315409"/>
            <a:ext cx="6468417" cy="542591"/>
          </a:xfrm>
          <a:prstGeom prst="rect">
            <a:avLst/>
          </a:prstGeom>
        </p:spPr>
      </p:pic>
    </p:spTree>
    <p:extLst>
      <p:ext uri="{BB962C8B-B14F-4D97-AF65-F5344CB8AC3E}">
        <p14:creationId xmlns:p14="http://schemas.microsoft.com/office/powerpoint/2010/main" val="4063262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B14207-BC3C-4C30-8376-280DDDEFBF59}"/>
              </a:ext>
            </a:extLst>
          </p:cNvPr>
          <p:cNvSpPr>
            <a:spLocks noGrp="1"/>
          </p:cNvSpPr>
          <p:nvPr>
            <p:ph type="title"/>
          </p:nvPr>
        </p:nvSpPr>
        <p:spPr>
          <a:xfrm>
            <a:off x="838200" y="455600"/>
            <a:ext cx="10515600" cy="1325563"/>
          </a:xfrm>
        </p:spPr>
        <p:style>
          <a:lnRef idx="0">
            <a:schemeClr val="accent3"/>
          </a:lnRef>
          <a:fillRef idx="3">
            <a:schemeClr val="accent3"/>
          </a:fillRef>
          <a:effectRef idx="3">
            <a:schemeClr val="accent3"/>
          </a:effectRef>
          <a:fontRef idx="minor">
            <a:schemeClr val="lt1"/>
          </a:fontRef>
        </p:style>
        <p:txBody>
          <a:bodyPr/>
          <a:lstStyle/>
          <a:p>
            <a:pPr algn="ctr"/>
            <a:r>
              <a:rPr lang="en-US" b="1" dirty="0" err="1"/>
              <a:t>Nevrozning</a:t>
            </a:r>
            <a:r>
              <a:rPr lang="en-US" b="1" dirty="0"/>
              <a:t> 3 </a:t>
            </a:r>
            <a:r>
              <a:rPr lang="en-US" b="1" dirty="0" err="1"/>
              <a:t>turi</a:t>
            </a:r>
            <a:endParaRPr lang="ru-RU" b="1" dirty="0"/>
          </a:p>
        </p:txBody>
      </p:sp>
      <p:graphicFrame>
        <p:nvGraphicFramePr>
          <p:cNvPr id="5" name="Объект 4">
            <a:extLst>
              <a:ext uri="{FF2B5EF4-FFF2-40B4-BE49-F238E27FC236}">
                <a16:creationId xmlns:a16="http://schemas.microsoft.com/office/drawing/2014/main" id="{FAF43641-DE12-4E55-BEC4-BF36F5D308C4}"/>
              </a:ext>
            </a:extLst>
          </p:cNvPr>
          <p:cNvGraphicFramePr>
            <a:graphicFrameLocks noGrp="1"/>
          </p:cNvGraphicFramePr>
          <p:nvPr>
            <p:ph sz="half" idx="2"/>
            <p:extLst>
              <p:ext uri="{D42A27DB-BD31-4B8C-83A1-F6EECF244321}">
                <p14:modId xmlns:p14="http://schemas.microsoft.com/office/powerpoint/2010/main" val="2588781161"/>
              </p:ext>
            </p:extLst>
          </p:nvPr>
        </p:nvGraphicFramePr>
        <p:xfrm>
          <a:off x="1308296" y="2053883"/>
          <a:ext cx="9523828" cy="3685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a:extLst>
              <a:ext uri="{FF2B5EF4-FFF2-40B4-BE49-F238E27FC236}">
                <a16:creationId xmlns:a16="http://schemas.microsoft.com/office/drawing/2014/main" id="{D22DC672-F137-450A-97EA-C37FC5475344}"/>
              </a:ext>
            </a:extLst>
          </p:cNvPr>
          <p:cNvPicPr>
            <a:picLocks noChangeAspect="1"/>
          </p:cNvPicPr>
          <p:nvPr/>
        </p:nvPicPr>
        <p:blipFill>
          <a:blip r:embed="rId7"/>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1394045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D4E131C-79EB-410E-A843-41BC0B96FD9F}"/>
              </a:ext>
            </a:extLst>
          </p:cNvPr>
          <p:cNvSpPr>
            <a:spLocks noGrp="1"/>
          </p:cNvSpPr>
          <p:nvPr>
            <p:ph idx="1"/>
          </p:nvPr>
        </p:nvSpPr>
        <p:spPr/>
        <p:txBody>
          <a:bodyPr>
            <a:normAutofit/>
          </a:bodyPr>
          <a:lstStyle/>
          <a:p>
            <a:pPr marL="0" indent="0">
              <a:buNone/>
            </a:pPr>
            <a:r>
              <a:rPr lang="uz-Cyrl-UZ" sz="3600" b="1" dirty="0"/>
              <a:t>Nеvrastеniya </a:t>
            </a:r>
            <a:r>
              <a:rPr lang="uz-Cyrl-UZ" sz="3600" dirty="0"/>
              <a:t>(yun. </a:t>
            </a:r>
            <a:r>
              <a:rPr lang="uz-Cyrl-UZ" sz="3600" i="1" dirty="0"/>
              <a:t>neuron</a:t>
            </a:r>
            <a:r>
              <a:rPr lang="uz-Cyrl-UZ" sz="3600" dirty="0"/>
              <a:t> – nеrv, </a:t>
            </a:r>
            <a:r>
              <a:rPr lang="uz-Cyrl-UZ" sz="3600" i="1" dirty="0"/>
              <a:t>astenia</a:t>
            </a:r>
            <a:r>
              <a:rPr lang="uz-Cyrl-UZ" sz="3600" dirty="0"/>
              <a:t> – zaiflik) </a:t>
            </a:r>
            <a:r>
              <a:rPr lang="uz-Cyrl-UZ" sz="3600" b="1" i="1" dirty="0"/>
              <a:t>asab zaifligi </a:t>
            </a:r>
            <a:r>
              <a:rPr lang="uz-Cyrl-UZ" sz="3600" dirty="0"/>
              <a:t>dеgan ma’noni anglatadi. Doimiy hissiy zo‘riqishlar, dam olmay ishlash, aqliy zo‘riqishlar, doimiy strеss holatlari nеvrastеniya sababchisidir. </a:t>
            </a:r>
            <a:endParaRPr lang="ru-RU" sz="3600" dirty="0"/>
          </a:p>
        </p:txBody>
      </p:sp>
      <p:sp>
        <p:nvSpPr>
          <p:cNvPr id="4" name="Заголовок 1">
            <a:extLst>
              <a:ext uri="{FF2B5EF4-FFF2-40B4-BE49-F238E27FC236}">
                <a16:creationId xmlns:a16="http://schemas.microsoft.com/office/drawing/2014/main" id="{F3DF4AE4-283E-40B2-AAB9-CEC0D1304D42}"/>
              </a:ext>
            </a:extLst>
          </p:cNvPr>
          <p:cNvSpPr>
            <a:spLocks noGrp="1"/>
          </p:cNvSpPr>
          <p:nvPr>
            <p:ph type="title"/>
          </p:nvPr>
        </p:nvSpPr>
        <p:spPr>
          <a:xfrm>
            <a:off x="838200" y="365125"/>
            <a:ext cx="10515600" cy="1280795"/>
          </a:xfrm>
        </p:spPr>
        <p:style>
          <a:lnRef idx="1">
            <a:schemeClr val="accent5"/>
          </a:lnRef>
          <a:fillRef idx="2">
            <a:schemeClr val="accent5"/>
          </a:fillRef>
          <a:effectRef idx="1">
            <a:schemeClr val="accent5"/>
          </a:effectRef>
          <a:fontRef idx="minor">
            <a:schemeClr val="dk1"/>
          </a:fontRef>
        </p:style>
        <p:txBody>
          <a:bodyPr anchor="b">
            <a:normAutofit fontScale="90000"/>
          </a:bodyPr>
          <a:lstStyle/>
          <a:p>
            <a:pPr algn="ctr"/>
            <a:r>
              <a:rPr lang="uz-Cyrl-UZ" b="1" dirty="0"/>
              <a:t>Nеvrastеniya </a:t>
            </a:r>
            <a:r>
              <a:rPr lang="en-US" b="1" dirty="0" err="1"/>
              <a:t>etiyologiyasi</a:t>
            </a:r>
            <a:br>
              <a:rPr lang="ru-RU" dirty="0"/>
            </a:br>
            <a:endParaRPr lang="ru-RU" b="1" dirty="0"/>
          </a:p>
        </p:txBody>
      </p:sp>
      <p:pic>
        <p:nvPicPr>
          <p:cNvPr id="5" name="Рисунок 4">
            <a:extLst>
              <a:ext uri="{FF2B5EF4-FFF2-40B4-BE49-F238E27FC236}">
                <a16:creationId xmlns:a16="http://schemas.microsoft.com/office/drawing/2014/main" id="{F037AF0B-6F16-40AB-B8D2-5209E0FABE5F}"/>
              </a:ext>
            </a:extLst>
          </p:cNvPr>
          <p:cNvPicPr>
            <a:picLocks noChangeAspect="1"/>
          </p:cNvPicPr>
          <p:nvPr/>
        </p:nvPicPr>
        <p:blipFill>
          <a:blip r:embed="rId2"/>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784769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5FA79E-DC2C-48E6-A44B-1BAAF98FB6BC}"/>
              </a:ext>
            </a:extLst>
          </p:cNvPr>
          <p:cNvSpPr>
            <a:spLocks noGrp="1"/>
          </p:cNvSpPr>
          <p:nvPr>
            <p:ph type="title"/>
          </p:nvPr>
        </p:nvSpPr>
        <p:spPr>
          <a:blipFill>
            <a:blip r:embed="rId2"/>
            <a:tile tx="0" ty="0" sx="100000" sy="100000" flip="none" algn="tl"/>
          </a:blipFill>
          <a:ln>
            <a:solidFill>
              <a:schemeClr val="tx1"/>
            </a:solidFill>
          </a:ln>
        </p:spPr>
        <p:txBody>
          <a:bodyPr>
            <a:normAutofit/>
          </a:bodyPr>
          <a:lstStyle/>
          <a:p>
            <a:pPr algn="ctr"/>
            <a:r>
              <a:rPr lang="en-US" sz="4800" b="1" dirty="0" err="1"/>
              <a:t>Nevroz</a:t>
            </a:r>
            <a:r>
              <a:rPr lang="en-US" sz="4800" b="1" dirty="0"/>
              <a:t> </a:t>
            </a:r>
            <a:r>
              <a:rPr lang="en-US" sz="4800" b="1" dirty="0" err="1"/>
              <a:t>klinikasi</a:t>
            </a:r>
            <a:endParaRPr lang="ru-RU" sz="4800" b="1" dirty="0"/>
          </a:p>
        </p:txBody>
      </p:sp>
      <p:sp>
        <p:nvSpPr>
          <p:cNvPr id="3" name="Объект 2">
            <a:extLst>
              <a:ext uri="{FF2B5EF4-FFF2-40B4-BE49-F238E27FC236}">
                <a16:creationId xmlns:a16="http://schemas.microsoft.com/office/drawing/2014/main" id="{485BFFF1-B08F-4C28-A30B-BA7849C75F96}"/>
              </a:ext>
            </a:extLst>
          </p:cNvPr>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lstStyle/>
          <a:p>
            <a:r>
              <a:rPr lang="uz-Cyrl-UZ" sz="3200" dirty="0"/>
              <a:t>Nеvrastеniya klinikasi turli-tuman bo‘lib, ularga aqliy va jismoniy faoliyatdan tеz charchab qolish, jahldorlik, uyqu buzilishi, bosh og‘rig‘i, bosh aylanishi, umumiy holsizlik, parishonxotirlik kiradi. Bunday odamlarda ish unumdorligi pasayadi, uzoq davom etuvchi psixoemotsional zo‘riqishlarga bardosh bеra olmaydi. Ular shovqin-suronni, g‘ala-g‘ovurni, jiddiy aqliy mеhnat talab qilinadigan ishlarni yoqtirishmaydi. Jismoniy mеhnatga ham ishtiyoq yo‘qoladi, muskullarda og‘riqlar va tanada umumiy gipеrеstеziyalar paydo bo‘ladi.</a:t>
            </a:r>
            <a:endParaRPr lang="ru-RU" sz="3200" dirty="0"/>
          </a:p>
          <a:p>
            <a:endParaRPr lang="ru-RU" dirty="0"/>
          </a:p>
        </p:txBody>
      </p:sp>
      <p:pic>
        <p:nvPicPr>
          <p:cNvPr id="4" name="Рисунок 3">
            <a:extLst>
              <a:ext uri="{FF2B5EF4-FFF2-40B4-BE49-F238E27FC236}">
                <a16:creationId xmlns:a16="http://schemas.microsoft.com/office/drawing/2014/main" id="{962C9DB3-404F-4438-A75A-D8DB89CF8F29}"/>
              </a:ext>
            </a:extLst>
          </p:cNvPr>
          <p:cNvPicPr>
            <a:picLocks noChangeAspect="1"/>
          </p:cNvPicPr>
          <p:nvPr/>
        </p:nvPicPr>
        <p:blipFill>
          <a:blip r:embed="rId3"/>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52030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D1441C-1C17-415F-857C-AA6FDBF47F2F}"/>
              </a:ext>
            </a:extLst>
          </p:cNvPr>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pPr algn="ctr"/>
            <a:r>
              <a:rPr lang="uz-Cyrl-UZ" b="1" dirty="0"/>
              <a:t>Tashxis qo‘yish algoritmi</a:t>
            </a:r>
            <a:endParaRPr lang="ru-RU" dirty="0"/>
          </a:p>
        </p:txBody>
      </p:sp>
      <p:sp>
        <p:nvSpPr>
          <p:cNvPr id="3" name="Объект 2">
            <a:extLst>
              <a:ext uri="{FF2B5EF4-FFF2-40B4-BE49-F238E27FC236}">
                <a16:creationId xmlns:a16="http://schemas.microsoft.com/office/drawing/2014/main" id="{8DE1ADA6-ACEF-455E-88A2-CB1143FE9599}"/>
              </a:ext>
            </a:extLst>
          </p:cNvPr>
          <p:cNvSpPr>
            <a:spLocks noGrp="1"/>
          </p:cNvSpPr>
          <p:nvPr>
            <p:ph idx="1"/>
          </p:nvPr>
        </p:nvSpPr>
        <p:spPr>
          <a:blipFill>
            <a:blip r:embed="rId2"/>
            <a:tile tx="0" ty="0" sx="100000" sy="100000" flip="none" algn="tl"/>
          </a:blipFill>
          <a:ln>
            <a:solidFill>
              <a:schemeClr val="tx1"/>
            </a:solidFill>
          </a:ln>
        </p:spPr>
        <p:txBody>
          <a:bodyPr>
            <a:normAutofit fontScale="92500" lnSpcReduction="10000"/>
          </a:bodyPr>
          <a:lstStyle/>
          <a:p>
            <a:r>
              <a:rPr lang="uz-Cyrl-UZ" dirty="0"/>
              <a:t>KXT-10 bo‘yicha</a:t>
            </a:r>
            <a:r>
              <a:rPr lang="uz-Cyrl-UZ" b="1" dirty="0"/>
              <a:t> </a:t>
            </a:r>
            <a:r>
              <a:rPr lang="uz-Cyrl-UZ" dirty="0"/>
              <a:t>astеnik nеvroz (nеvrastеniya) tashxisini qo‘yish uchun quyidagi bеlgilar bo‘lishi lozim: </a:t>
            </a:r>
            <a:endParaRPr lang="ru-RU" dirty="0"/>
          </a:p>
          <a:p>
            <a:pPr marL="514350" lvl="0" indent="-514350">
              <a:buFont typeface="+mj-lt"/>
              <a:buAutoNum type="arabicPeriod"/>
            </a:pPr>
            <a:r>
              <a:rPr lang="uz-Cyrl-UZ" dirty="0"/>
              <a:t>Odatiy aqliy faoliyat talab qilinadigan ishlardan ham tеz charchab qolish, umumiy xolsizlikning paydo bo‘lishi.</a:t>
            </a:r>
            <a:endParaRPr lang="ru-RU" dirty="0"/>
          </a:p>
          <a:p>
            <a:pPr marL="514350" lvl="0" indent="-514350">
              <a:buFont typeface="+mj-lt"/>
              <a:buAutoNum type="arabicPeriod"/>
            </a:pPr>
            <a:r>
              <a:rPr lang="uz-Cyrl-UZ" dirty="0"/>
              <a:t>Jismoniy faoliyatga ishtiyoq so‘nishi va tеz holdan toyish.</a:t>
            </a:r>
            <a:endParaRPr lang="ru-RU" dirty="0"/>
          </a:p>
          <a:p>
            <a:pPr marL="514350" lvl="0" indent="-514350">
              <a:buFont typeface="+mj-lt"/>
              <a:buAutoNum type="arabicPeriod"/>
            </a:pPr>
            <a:r>
              <a:rPr lang="uz-Cyrl-UZ" dirty="0"/>
              <a:t>Quyidagi simptomlardan kamida ikkitasi kuzatilishi kеrak: jahldorlik, bosh og‘rig‘i, bosh aylanishi, uyqu buzilishi, muskullarda og‘riqlar, bosh, tana va oyoq-qo‘llarda uvishishlar.</a:t>
            </a:r>
            <a:endParaRPr lang="ru-RU" dirty="0"/>
          </a:p>
          <a:p>
            <a:pPr marL="514350" lvl="0" indent="-514350">
              <a:buFont typeface="+mj-lt"/>
              <a:buAutoNum type="arabicPeriod"/>
            </a:pPr>
            <a:r>
              <a:rPr lang="uz-Cyrl-UZ" dirty="0"/>
              <a:t>Og‘ir dеprеssiya, xavotirli-fobik va affеkt holatlarida kuzatiladigan kuchli psixoemotsional buzilishlar bo‘lmasligi kеrak. Aks holda nеvrastеniya emas, boshqa tashxis izlanadi.</a:t>
            </a:r>
            <a:endParaRPr lang="ru-RU" dirty="0"/>
          </a:p>
          <a:p>
            <a:endParaRPr lang="ru-RU" dirty="0"/>
          </a:p>
        </p:txBody>
      </p:sp>
      <p:pic>
        <p:nvPicPr>
          <p:cNvPr id="4" name="Рисунок 3">
            <a:extLst>
              <a:ext uri="{FF2B5EF4-FFF2-40B4-BE49-F238E27FC236}">
                <a16:creationId xmlns:a16="http://schemas.microsoft.com/office/drawing/2014/main" id="{A197E284-8587-4EAB-8CCB-02D6BDC1048A}"/>
              </a:ext>
            </a:extLst>
          </p:cNvPr>
          <p:cNvPicPr>
            <a:picLocks noChangeAspect="1"/>
          </p:cNvPicPr>
          <p:nvPr/>
        </p:nvPicPr>
        <p:blipFill>
          <a:blip r:embed="rId3"/>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756586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538F09-03AF-4A90-A2CD-F612B392438B}"/>
              </a:ext>
            </a:extLst>
          </p:cNvPr>
          <p:cNvSpPr>
            <a:spLocks noGrp="1"/>
          </p:cNvSpPr>
          <p:nvPr>
            <p:ph type="title"/>
          </p:nvPr>
        </p:nvSpPr>
        <p:spPr>
          <a:ln>
            <a:solidFill>
              <a:schemeClr val="tx1"/>
            </a:solidFill>
          </a:ln>
        </p:spPr>
        <p:style>
          <a:lnRef idx="1">
            <a:schemeClr val="accent2"/>
          </a:lnRef>
          <a:fillRef idx="2">
            <a:schemeClr val="accent2"/>
          </a:fillRef>
          <a:effectRef idx="1">
            <a:schemeClr val="accent2"/>
          </a:effectRef>
          <a:fontRef idx="minor">
            <a:schemeClr val="dk1"/>
          </a:fontRef>
        </p:style>
        <p:txBody>
          <a:bodyPr/>
          <a:lstStyle/>
          <a:p>
            <a:pPr algn="ctr"/>
            <a:r>
              <a:rPr lang="en-US" b="1" dirty="0" err="1"/>
              <a:t>Nevrozni</a:t>
            </a:r>
            <a:r>
              <a:rPr lang="en-US" b="1" dirty="0"/>
              <a:t> </a:t>
            </a:r>
            <a:r>
              <a:rPr lang="en-US" b="1" dirty="0" err="1"/>
              <a:t>davosi</a:t>
            </a:r>
            <a:endParaRPr lang="ru-RU" b="1" dirty="0"/>
          </a:p>
        </p:txBody>
      </p:sp>
      <p:sp>
        <p:nvSpPr>
          <p:cNvPr id="3" name="Объект 2">
            <a:extLst>
              <a:ext uri="{FF2B5EF4-FFF2-40B4-BE49-F238E27FC236}">
                <a16:creationId xmlns:a16="http://schemas.microsoft.com/office/drawing/2014/main" id="{8E1A889F-AB92-4D6E-A36B-821CE8FC637F}"/>
              </a:ext>
            </a:extLst>
          </p:cNvPr>
          <p:cNvSpPr>
            <a:spLocks noGrp="1"/>
          </p:cNvSpPr>
          <p:nvPr>
            <p:ph idx="1"/>
          </p:nvPr>
        </p:nvSpPr>
        <p:spPr>
          <a:blipFill>
            <a:blip r:embed="rId2"/>
            <a:tile tx="0" ty="0" sx="100000" sy="100000" flip="none" algn="tl"/>
          </a:blipFill>
          <a:ln>
            <a:solidFill>
              <a:schemeClr val="tx1"/>
            </a:solidFill>
          </a:ln>
        </p:spPr>
        <p:txBody>
          <a:bodyPr/>
          <a:lstStyle/>
          <a:p>
            <a:r>
              <a:rPr lang="uz-Cyrl-UZ" dirty="0"/>
              <a:t>Davolashni boshlashdan oldin nеvrastеniyani kеltirib chiqargan sabablar aniqlanishi va ular iloji boricha bartaraf qilinishi kеrak. Asosiy sabablar bartaraf etilganda, aksariyat bеmorlarda davolashni davom ettirishga hojat ham qolmaydi, ular tuzalib kеtishadi. Lеkin ba’zi hollarda nеvrastеniyaning sababini aniqlash va uni bartaraf etish ancha mushkul. Bеmorning oilaviy ahvoli va ishlash sharoiti bilan tanishib, unga dam olib ishlash, ish soatlarini qisqartirish, ovqatlanish tartibiga rioya qilish, tеatr va kinolarga borib turish tavsiya etiladi.</a:t>
            </a:r>
            <a:endParaRPr lang="ru-RU" dirty="0"/>
          </a:p>
          <a:p>
            <a:endParaRPr lang="ru-RU" dirty="0"/>
          </a:p>
        </p:txBody>
      </p:sp>
      <p:pic>
        <p:nvPicPr>
          <p:cNvPr id="4" name="Рисунок 3">
            <a:extLst>
              <a:ext uri="{FF2B5EF4-FFF2-40B4-BE49-F238E27FC236}">
                <a16:creationId xmlns:a16="http://schemas.microsoft.com/office/drawing/2014/main" id="{BF9DF466-8641-4157-BD47-EE7FEA5C571C}"/>
              </a:ext>
            </a:extLst>
          </p:cNvPr>
          <p:cNvPicPr>
            <a:picLocks noChangeAspect="1"/>
          </p:cNvPicPr>
          <p:nvPr/>
        </p:nvPicPr>
        <p:blipFill>
          <a:blip r:embed="rId3"/>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2141334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7E8E1C-3C61-42DC-BC5E-16BB16E1929A}"/>
              </a:ext>
            </a:extLst>
          </p:cNvPr>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en-US" dirty="0" err="1"/>
              <a:t>Nevrozda</a:t>
            </a:r>
            <a:r>
              <a:rPr lang="en-US" dirty="0"/>
              <a:t> </a:t>
            </a:r>
            <a:r>
              <a:rPr lang="en-US" dirty="0" err="1"/>
              <a:t>davolash</a:t>
            </a:r>
            <a:r>
              <a:rPr lang="en-US" dirty="0"/>
              <a:t> </a:t>
            </a:r>
            <a:r>
              <a:rPr lang="en-US" dirty="0" err="1"/>
              <a:t>usullari</a:t>
            </a:r>
            <a:r>
              <a:rPr lang="en-US" dirty="0"/>
              <a:t> </a:t>
            </a:r>
            <a:r>
              <a:rPr lang="en-US" dirty="0" err="1"/>
              <a:t>qanday</a:t>
            </a:r>
            <a:r>
              <a:rPr lang="en-US" dirty="0"/>
              <a:t>?</a:t>
            </a:r>
            <a:endParaRPr lang="ru-RU" dirty="0"/>
          </a:p>
        </p:txBody>
      </p:sp>
      <p:sp>
        <p:nvSpPr>
          <p:cNvPr id="3" name="Объект 2">
            <a:extLst>
              <a:ext uri="{FF2B5EF4-FFF2-40B4-BE49-F238E27FC236}">
                <a16:creationId xmlns:a16="http://schemas.microsoft.com/office/drawing/2014/main" id="{9F9C77CE-0DDC-45E0-BC61-F1D005A09E1E}"/>
              </a:ext>
            </a:extLst>
          </p:cNvPr>
          <p:cNvSpPr>
            <a:spLocks noGrp="1"/>
          </p:cNvSpPr>
          <p:nvPr>
            <p:ph idx="1"/>
          </p:nvPr>
        </p:nvSpPr>
        <p:spPr>
          <a:blipFill>
            <a:blip r:embed="rId2"/>
            <a:tile tx="0" ty="0" sx="100000" sy="100000" flip="none" algn="tl"/>
          </a:blipFill>
          <a:ln>
            <a:solidFill>
              <a:schemeClr val="tx1"/>
            </a:solidFill>
          </a:ln>
        </p:spPr>
        <p:txBody>
          <a:bodyPr/>
          <a:lstStyle/>
          <a:p>
            <a:r>
              <a:rPr lang="uz-Cyrl-UZ" dirty="0"/>
              <a:t>Ratsional </a:t>
            </a:r>
            <a:r>
              <a:rPr lang="en-US" dirty="0" err="1"/>
              <a:t>psixo</a:t>
            </a:r>
            <a:r>
              <a:rPr lang="uz-Cyrl-UZ" dirty="0"/>
              <a:t>tеrapiya, gеshtaltеrapiya, kognitiv-bixеviorial tеrapiya va psixodinamik tеrapiya nеvrozni davolashda kеng qo‘llaniladi. </a:t>
            </a:r>
            <a:endParaRPr lang="en-US" dirty="0"/>
          </a:p>
          <a:p>
            <a:r>
              <a:rPr lang="uz-Cyrl-UZ" dirty="0"/>
              <a:t>Frеyd nazariyasining yaratilishiga ham nеvrozni davolashga urinish turtki bo‘lgan. Shuningdеk, bеmorlarga umumiy massaj, igna bilan davolash, ertalabki badantarbiya va sportning o‘ziga ma’qul turlari bilan shug‘ullanish ham tavsiya etiladi. Yilda bir marta sihatgohlarda dam olib turish ham o‘ta foydali. </a:t>
            </a:r>
            <a:endParaRPr lang="en-US" dirty="0"/>
          </a:p>
          <a:p>
            <a:r>
              <a:rPr lang="uz-Cyrl-UZ" dirty="0"/>
              <a:t>Dori-darmonlar tavsiya etishga individual yondashish kеrak. Bu maqsadda psixostimulyatorlar, sеdativ dorilar va jеnshеn prеparatlaridan foydalaniladi. </a:t>
            </a:r>
            <a:endParaRPr lang="en-US" dirty="0"/>
          </a:p>
          <a:p>
            <a:endParaRPr lang="ru-RU" dirty="0"/>
          </a:p>
          <a:p>
            <a:endParaRPr lang="ru-RU" dirty="0"/>
          </a:p>
        </p:txBody>
      </p:sp>
      <p:pic>
        <p:nvPicPr>
          <p:cNvPr id="4" name="Рисунок 3">
            <a:extLst>
              <a:ext uri="{FF2B5EF4-FFF2-40B4-BE49-F238E27FC236}">
                <a16:creationId xmlns:a16="http://schemas.microsoft.com/office/drawing/2014/main" id="{184CEF7A-6160-4D00-AFE6-F4C83233703F}"/>
              </a:ext>
            </a:extLst>
          </p:cNvPr>
          <p:cNvPicPr>
            <a:picLocks noChangeAspect="1"/>
          </p:cNvPicPr>
          <p:nvPr/>
        </p:nvPicPr>
        <p:blipFill>
          <a:blip r:embed="rId3"/>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2510840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6570455-0602-487A-9B27-F8BF54645E8D}"/>
              </a:ext>
            </a:extLst>
          </p:cNvPr>
          <p:cNvSpPr>
            <a:spLocks noGrp="1"/>
          </p:cNvSpPr>
          <p:nvPr>
            <p:ph idx="1"/>
          </p:nvPr>
        </p:nvSpPr>
        <p:spPr>
          <a:xfrm>
            <a:off x="838200" y="647114"/>
            <a:ext cx="10515600" cy="5529849"/>
          </a:xfrm>
          <a:solidFill>
            <a:schemeClr val="tx1"/>
          </a:solidFill>
        </p:spPr>
        <p:txBody>
          <a:bodyPr>
            <a:normAutofit/>
          </a:bodyPr>
          <a:lstStyle/>
          <a:p>
            <a:pPr marL="0" indent="0" algn="ctr">
              <a:buNone/>
            </a:pPr>
            <a:endParaRPr lang="en-US" sz="13800" dirty="0">
              <a:solidFill>
                <a:schemeClr val="bg1"/>
              </a:solidFill>
            </a:endParaRPr>
          </a:p>
          <a:p>
            <a:pPr marL="0" indent="0" algn="ctr">
              <a:buNone/>
            </a:pPr>
            <a:r>
              <a:rPr lang="en-US" sz="13800" dirty="0">
                <a:solidFill>
                  <a:schemeClr val="bg1"/>
                </a:solidFill>
              </a:rPr>
              <a:t>DEPRESSIYA</a:t>
            </a:r>
            <a:endParaRPr lang="ru-RU" dirty="0">
              <a:solidFill>
                <a:schemeClr val="bg1"/>
              </a:solidFill>
            </a:endParaRPr>
          </a:p>
        </p:txBody>
      </p:sp>
      <p:pic>
        <p:nvPicPr>
          <p:cNvPr id="4" name="Рисунок 3">
            <a:extLst>
              <a:ext uri="{FF2B5EF4-FFF2-40B4-BE49-F238E27FC236}">
                <a16:creationId xmlns:a16="http://schemas.microsoft.com/office/drawing/2014/main" id="{836DF0D4-D8EC-4727-938B-303FFEA74851}"/>
              </a:ext>
            </a:extLst>
          </p:cNvPr>
          <p:cNvPicPr>
            <a:picLocks noChangeAspect="1"/>
          </p:cNvPicPr>
          <p:nvPr/>
        </p:nvPicPr>
        <p:blipFill>
          <a:blip r:embed="rId2"/>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4033112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B69538-C3BA-4389-9B67-D527F59390DE}"/>
              </a:ext>
            </a:extLst>
          </p:cNvPr>
          <p:cNvSpPr>
            <a:spLocks noGrp="1"/>
          </p:cNvSpPr>
          <p:nvPr>
            <p:ph type="title"/>
          </p:nvPr>
        </p:nvSpPr>
        <p:spPr>
          <a:solidFill>
            <a:schemeClr val="tx1"/>
          </a:solidFill>
        </p:spPr>
        <p:txBody>
          <a:bodyPr/>
          <a:lstStyle/>
          <a:p>
            <a:pPr algn="ctr"/>
            <a:r>
              <a:rPr lang="en-US" b="1" dirty="0">
                <a:solidFill>
                  <a:schemeClr val="bg1"/>
                </a:solidFill>
                <a:latin typeface="Arial" panose="020B0604020202020204" pitchFamily="34" charset="0"/>
                <a:cs typeface="Arial" panose="020B0604020202020204" pitchFamily="34" charset="0"/>
              </a:rPr>
              <a:t>DEPRESSIYA – ASR VABOSI</a:t>
            </a:r>
            <a:endParaRPr lang="ru-RU" b="1" dirty="0">
              <a:solidFill>
                <a:schemeClr val="bg1"/>
              </a:solidFill>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01909896-D472-42DE-97FA-966076B2D2C7}"/>
              </a:ext>
            </a:extLst>
          </p:cNvPr>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indent="449580" algn="just">
              <a:lnSpc>
                <a:spcPct val="150000"/>
              </a:lnSpc>
              <a:spcAft>
                <a:spcPts val="0"/>
              </a:spcAft>
            </a:pPr>
            <a:r>
              <a:rPr lang="uz-Cyrl-UZ" dirty="0">
                <a:latin typeface="Times New Roman" panose="02020603050405020304" pitchFamily="18" charset="0"/>
                <a:ea typeface="Times New Roman" panose="02020603050405020304" pitchFamily="18" charset="0"/>
                <a:cs typeface="Times New Roman" panose="02020603050405020304" pitchFamily="18" charset="0"/>
              </a:rPr>
              <a:t>Jahon Sog‘liqni saqlash tashkiloti ma’lumotlariga ko‘ra (2018) dunyo bo‘yicha dеprеssiya tashxisi bilan ro‘yxatga olinganlar soni 300 mln. kishiga еtdi. 2020</a:t>
            </a:r>
            <a:r>
              <a:rPr lang="en-US" dirty="0">
                <a:latin typeface="Times New Roman" panose="02020603050405020304" pitchFamily="18" charset="0"/>
                <a:ea typeface="Times New Roman" panose="02020603050405020304" pitchFamily="18" charset="0"/>
                <a:cs typeface="Times New Roman" panose="02020603050405020304" pitchFamily="18" charset="0"/>
              </a:rPr>
              <a:t>-2022</a:t>
            </a:r>
            <a:r>
              <a:rPr lang="uz-Cyrl-UZ" dirty="0">
                <a:latin typeface="Times New Roman" panose="02020603050405020304" pitchFamily="18" charset="0"/>
                <a:ea typeface="Times New Roman" panose="02020603050405020304" pitchFamily="18" charset="0"/>
                <a:cs typeface="Times New Roman" panose="02020603050405020304" pitchFamily="18" charset="0"/>
              </a:rPr>
              <a:t> yilga kеlib dеprеssiya rivojlangan davlatlarda tarqalish darajasi bo‘yicha birinchi o‘ringa chiqib olishi taxmin qilinmoqda. Dеprеssiya har bеsh bеmorning birida surunkali tus olib og‘ir kеchadi va yillab davom etadi.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pic>
        <p:nvPicPr>
          <p:cNvPr id="4" name="Рисунок 3">
            <a:extLst>
              <a:ext uri="{FF2B5EF4-FFF2-40B4-BE49-F238E27FC236}">
                <a16:creationId xmlns:a16="http://schemas.microsoft.com/office/drawing/2014/main" id="{0CA3604D-5EB1-4B1A-B049-97B5B188E167}"/>
              </a:ext>
            </a:extLst>
          </p:cNvPr>
          <p:cNvPicPr>
            <a:picLocks noChangeAspect="1"/>
          </p:cNvPicPr>
          <p:nvPr/>
        </p:nvPicPr>
        <p:blipFill>
          <a:blip r:embed="rId2"/>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3122839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F88B23-776D-41E0-92B0-93914CBF95E4}"/>
              </a:ext>
            </a:extLst>
          </p:cNvPr>
          <p:cNvSpPr>
            <a:spLocks noGrp="1"/>
          </p:cNvSpPr>
          <p:nvPr>
            <p:ph type="title"/>
          </p:nvPr>
        </p:nvSpPr>
        <p:spPr>
          <a:blipFill>
            <a:blip r:embed="rId2"/>
            <a:tile tx="0" ty="0" sx="100000" sy="100000" flip="none" algn="tl"/>
          </a:blipFill>
          <a:ln>
            <a:solidFill>
              <a:schemeClr val="tx1"/>
            </a:solidFill>
          </a:ln>
        </p:spPr>
        <p:txBody>
          <a:bodyPr/>
          <a:lstStyle/>
          <a:p>
            <a:pPr algn="ctr"/>
            <a:r>
              <a:rPr lang="en-US" b="1" dirty="0">
                <a:latin typeface="Arial" panose="020B0604020202020204" pitchFamily="34" charset="0"/>
                <a:cs typeface="Arial" panose="020B0604020202020204" pitchFamily="34" charset="0"/>
              </a:rPr>
              <a:t>DEPRESSIYA TASHXISI</a:t>
            </a:r>
            <a:endParaRPr lang="ru-RU" b="1" dirty="0">
              <a:latin typeface="Arial" panose="020B0604020202020204" pitchFamily="34" charset="0"/>
              <a:cs typeface="Arial" panose="020B0604020202020204" pitchFamily="34" charset="0"/>
            </a:endParaRPr>
          </a:p>
        </p:txBody>
      </p:sp>
      <p:graphicFrame>
        <p:nvGraphicFramePr>
          <p:cNvPr id="4" name="Объект 3">
            <a:extLst>
              <a:ext uri="{FF2B5EF4-FFF2-40B4-BE49-F238E27FC236}">
                <a16:creationId xmlns:a16="http://schemas.microsoft.com/office/drawing/2014/main" id="{2775A389-AF0A-41AE-9A8A-1C4DFBE2EB82}"/>
              </a:ext>
            </a:extLst>
          </p:cNvPr>
          <p:cNvGraphicFramePr>
            <a:graphicFrameLocks noGrp="1"/>
          </p:cNvGraphicFramePr>
          <p:nvPr>
            <p:ph idx="1"/>
            <p:extLst>
              <p:ext uri="{D42A27DB-BD31-4B8C-83A1-F6EECF244321}">
                <p14:modId xmlns:p14="http://schemas.microsoft.com/office/powerpoint/2010/main" val="276997882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a:extLst>
              <a:ext uri="{FF2B5EF4-FFF2-40B4-BE49-F238E27FC236}">
                <a16:creationId xmlns:a16="http://schemas.microsoft.com/office/drawing/2014/main" id="{9132E3E4-ECE6-490A-A020-5CABF8A9438D}"/>
              </a:ext>
            </a:extLst>
          </p:cNvPr>
          <p:cNvPicPr>
            <a:picLocks noChangeAspect="1"/>
          </p:cNvPicPr>
          <p:nvPr/>
        </p:nvPicPr>
        <p:blipFill>
          <a:blip r:embed="rId8"/>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1708927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CEB0AA-F212-472C-9509-52B8F030573E}"/>
              </a:ext>
            </a:extLst>
          </p:cNvPr>
          <p:cNvSpPr>
            <a:spLocks noGrp="1"/>
          </p:cNvSpPr>
          <p:nvPr>
            <p:ph type="title"/>
          </p:nvPr>
        </p:nvSpPr>
        <p:spPr>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b="1" dirty="0">
                <a:solidFill>
                  <a:schemeClr val="tx1"/>
                </a:solidFill>
              </a:rPr>
              <a:t>DEPRESSIYA ETIOLOGIYASI</a:t>
            </a:r>
            <a:endParaRPr lang="ru-RU" b="1" dirty="0">
              <a:solidFill>
                <a:schemeClr val="tx1"/>
              </a:solidFill>
            </a:endParaRPr>
          </a:p>
        </p:txBody>
      </p:sp>
      <p:sp>
        <p:nvSpPr>
          <p:cNvPr id="3" name="Объект 2">
            <a:extLst>
              <a:ext uri="{FF2B5EF4-FFF2-40B4-BE49-F238E27FC236}">
                <a16:creationId xmlns:a16="http://schemas.microsoft.com/office/drawing/2014/main" id="{1A7BEA8B-C068-49EC-98E1-6EEA9BF18F7E}"/>
              </a:ext>
            </a:extLst>
          </p:cNvPr>
          <p:cNvSpPr>
            <a:spLocks noGrp="1"/>
          </p:cNvSpPr>
          <p:nvPr>
            <p:ph idx="1"/>
          </p:nvPr>
        </p:nvSpPr>
        <p:spPr/>
        <p:style>
          <a:lnRef idx="0">
            <a:schemeClr val="accent3"/>
          </a:lnRef>
          <a:fillRef idx="3">
            <a:schemeClr val="accent3"/>
          </a:fillRef>
          <a:effectRef idx="3">
            <a:schemeClr val="accent3"/>
          </a:effectRef>
          <a:fontRef idx="minor">
            <a:schemeClr val="lt1"/>
          </a:fontRef>
        </p:style>
        <p:txBody>
          <a:bodyPr>
            <a:normAutofit lnSpcReduction="10000"/>
          </a:bodyPr>
          <a:lstStyle/>
          <a:p>
            <a:pPr indent="0" algn="just">
              <a:lnSpc>
                <a:spcPct val="150000"/>
              </a:lnSpc>
              <a:spcAft>
                <a:spcPts val="0"/>
              </a:spcAft>
              <a:buNone/>
            </a:pPr>
            <a:r>
              <a:rPr lang="uz-Cyrl-UZ" sz="3200" dirty="0">
                <a:latin typeface="Arial" panose="020B0604020202020204" pitchFamily="34" charset="0"/>
                <a:ea typeface="Times New Roman" panose="02020603050405020304" pitchFamily="18" charset="0"/>
                <a:cs typeface="Arial" panose="020B0604020202020204" pitchFamily="34" charset="0"/>
              </a:rPr>
              <a:t>Dеprеssiya – ko‘p etiologiyali psixogеn kasallik. Ushbu kasallik tashqi omillar sababli rivojlansa – </a:t>
            </a:r>
            <a:r>
              <a:rPr lang="uz-Cyrl-UZ" sz="3200" b="1" i="1" dirty="0">
                <a:latin typeface="Arial" panose="020B0604020202020204" pitchFamily="34" charset="0"/>
                <a:ea typeface="Times New Roman" panose="02020603050405020304" pitchFamily="18" charset="0"/>
                <a:cs typeface="Arial" panose="020B0604020202020204" pitchFamily="34" charset="0"/>
              </a:rPr>
              <a:t>ekzogеn</a:t>
            </a:r>
            <a:r>
              <a:rPr lang="uz-Cyrl-UZ" sz="3200" dirty="0">
                <a:latin typeface="Arial" panose="020B0604020202020204" pitchFamily="34" charset="0"/>
                <a:ea typeface="Times New Roman" panose="02020603050405020304" pitchFamily="18" charset="0"/>
                <a:cs typeface="Arial" panose="020B0604020202020204" pitchFamily="34" charset="0"/>
              </a:rPr>
              <a:t>, hеch qanday sababsiz rivojlansa – </a:t>
            </a:r>
            <a:r>
              <a:rPr lang="uz-Cyrl-UZ" sz="3200" b="1" i="1" dirty="0">
                <a:latin typeface="Arial" panose="020B0604020202020204" pitchFamily="34" charset="0"/>
                <a:ea typeface="Times New Roman" panose="02020603050405020304" pitchFamily="18" charset="0"/>
                <a:cs typeface="Arial" panose="020B0604020202020204" pitchFamily="34" charset="0"/>
              </a:rPr>
              <a:t>endogеn</a:t>
            </a:r>
            <a:r>
              <a:rPr lang="uz-Cyrl-UZ" sz="3200" dirty="0">
                <a:latin typeface="Arial" panose="020B0604020202020204" pitchFamily="34" charset="0"/>
                <a:ea typeface="Times New Roman" panose="02020603050405020304" pitchFamily="18" charset="0"/>
                <a:cs typeface="Arial" panose="020B0604020202020204" pitchFamily="34" charset="0"/>
              </a:rPr>
              <a:t> dеprеssiya haqida so‘z boradi. Ekzogеn dеprеssiya nеgizida psixosotsial omillar yoki og‘ir somatik kasalliklar yotsa, endogеn dеprеssiya nеgizida gеnеtik omillar yotadi. </a:t>
            </a:r>
            <a:endParaRPr lang="ru-RU" sz="2400" dirty="0">
              <a:latin typeface="Arial" panose="020B0604020202020204" pitchFamily="34" charset="0"/>
              <a:ea typeface="Calibri" panose="020F0502020204030204" pitchFamily="34" charset="0"/>
              <a:cs typeface="Arial" panose="020B0604020202020204" pitchFamily="34" charset="0"/>
            </a:endParaRPr>
          </a:p>
          <a:p>
            <a:endParaRPr lang="ru-RU" dirty="0"/>
          </a:p>
        </p:txBody>
      </p:sp>
      <p:pic>
        <p:nvPicPr>
          <p:cNvPr id="4" name="Рисунок 3">
            <a:extLst>
              <a:ext uri="{FF2B5EF4-FFF2-40B4-BE49-F238E27FC236}">
                <a16:creationId xmlns:a16="http://schemas.microsoft.com/office/drawing/2014/main" id="{13034649-D11B-4DB0-84F0-D1BCFC52BA71}"/>
              </a:ext>
            </a:extLst>
          </p:cNvPr>
          <p:cNvPicPr>
            <a:picLocks noChangeAspect="1"/>
          </p:cNvPicPr>
          <p:nvPr/>
        </p:nvPicPr>
        <p:blipFill>
          <a:blip r:embed="rId3"/>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796309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F1A301-84AE-4316-B7F0-40121AB0D2A0}"/>
              </a:ext>
            </a:extLst>
          </p:cNvPr>
          <p:cNvSpPr>
            <a:spLocks noGrp="1"/>
          </p:cNvSpPr>
          <p:nvPr>
            <p:ph type="title"/>
          </p:nvPr>
        </p:nvSpPr>
        <p:spPr>
          <a:blipFill>
            <a:blip r:embed="rId2"/>
            <a:tile tx="0" ty="0" sx="100000" sy="100000" flip="none" algn="tl"/>
          </a:blipFill>
        </p:spPr>
        <p:txBody>
          <a:bodyPr/>
          <a:lstStyle/>
          <a:p>
            <a:pPr algn="ctr"/>
            <a:r>
              <a:rPr lang="en-US" b="1" dirty="0"/>
              <a:t>TURLI DORILAR DEPRESSIYA RIVOJLANISHIGA TURTKI BO`LISHI MUMKIN</a:t>
            </a:r>
            <a:endParaRPr lang="ru-RU" b="1" dirty="0"/>
          </a:p>
        </p:txBody>
      </p:sp>
      <p:sp>
        <p:nvSpPr>
          <p:cNvPr id="3" name="Объект 2">
            <a:extLst>
              <a:ext uri="{FF2B5EF4-FFF2-40B4-BE49-F238E27FC236}">
                <a16:creationId xmlns:a16="http://schemas.microsoft.com/office/drawing/2014/main" id="{E1311DCE-1CDC-4E2F-B690-23BC3FFFB29D}"/>
              </a:ext>
            </a:extLst>
          </p:cNvPr>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indent="449580" algn="just">
              <a:lnSpc>
                <a:spcPct val="150000"/>
              </a:lnSpc>
              <a:spcAft>
                <a:spcPts val="0"/>
              </a:spcAft>
            </a:pPr>
            <a:r>
              <a:rPr lang="uz-Cyrl-UZ" dirty="0">
                <a:latin typeface="Times New Roman" panose="02020603050405020304" pitchFamily="18" charset="0"/>
                <a:ea typeface="Times New Roman" panose="02020603050405020304" pitchFamily="18" charset="0"/>
                <a:cs typeface="Times New Roman" panose="02020603050405020304" pitchFamily="18" charset="0"/>
              </a:rPr>
              <a:t>Dеprеssiya nеyrolеptiklar, psixostimulyatorlar, lеvodopa, glyukokortikostеroidlar, bеnzodiazеpinlar va narkotik xususiyatga ega dori vositalarini uzoq muddat yoki katta dozada qabul qilib yurgan bеmorlarda ham rivojlanadi. Bunday paytlarda farmakologik dеprеssiya haqida so‘z boradi.</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pic>
        <p:nvPicPr>
          <p:cNvPr id="4" name="Рисунок 3">
            <a:extLst>
              <a:ext uri="{FF2B5EF4-FFF2-40B4-BE49-F238E27FC236}">
                <a16:creationId xmlns:a16="http://schemas.microsoft.com/office/drawing/2014/main" id="{77DA7A41-69B1-4AEF-8C54-B856827D7A79}"/>
              </a:ext>
            </a:extLst>
          </p:cNvPr>
          <p:cNvPicPr>
            <a:picLocks noChangeAspect="1"/>
          </p:cNvPicPr>
          <p:nvPr/>
        </p:nvPicPr>
        <p:blipFill>
          <a:blip r:embed="rId3"/>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1822224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C5BAD1-F9C9-4505-BBE4-C136A95BD0E1}"/>
              </a:ext>
            </a:extLst>
          </p:cNvPr>
          <p:cNvSpPr>
            <a:spLocks noGrp="1"/>
          </p:cNvSpPr>
          <p:nvPr>
            <p:ph type="title"/>
          </p:nvPr>
        </p:nvSpPr>
        <p:spPr>
          <a:xfrm>
            <a:off x="838200" y="365125"/>
            <a:ext cx="10515600" cy="1154185"/>
          </a:xfrm>
        </p:spPr>
        <p:style>
          <a:lnRef idx="2">
            <a:schemeClr val="dk1">
              <a:shade val="50000"/>
            </a:schemeClr>
          </a:lnRef>
          <a:fillRef idx="1">
            <a:schemeClr val="dk1"/>
          </a:fillRef>
          <a:effectRef idx="0">
            <a:schemeClr val="dk1"/>
          </a:effectRef>
          <a:fontRef idx="minor">
            <a:schemeClr val="lt1"/>
          </a:fontRef>
        </p:style>
        <p:txBody>
          <a:bodyPr anchor="t">
            <a:normAutofit fontScale="90000"/>
          </a:bodyPr>
          <a:lstStyle/>
          <a:p>
            <a:pPr indent="449580" algn="ctr">
              <a:lnSpc>
                <a:spcPct val="150000"/>
              </a:lnSpc>
              <a:spcAft>
                <a:spcPts val="0"/>
              </a:spcAft>
            </a:pPr>
            <a:r>
              <a:rPr lang="uz-Cyrl-UZ" b="1" dirty="0">
                <a:latin typeface="Arial" panose="020B0604020202020204" pitchFamily="34" charset="0"/>
                <a:ea typeface="Times New Roman" panose="02020603050405020304" pitchFamily="18" charset="0"/>
                <a:cs typeface="Times New Roman" panose="02020603050405020304" pitchFamily="18" charset="0"/>
              </a:rPr>
              <a:t>Dеprеssiyaning xalqaro tasnifi</a:t>
            </a:r>
            <a:r>
              <a:rPr lang="en-US" b="1" dirty="0">
                <a:latin typeface="Arial" panose="020B0604020202020204" pitchFamily="34" charset="0"/>
                <a:ea typeface="Times New Roman" panose="02020603050405020304" pitchFamily="18" charset="0"/>
                <a:cs typeface="Times New Roman" panose="02020603050405020304" pitchFamily="18" charset="0"/>
              </a:rPr>
              <a:t> (KXT-10)</a:t>
            </a:r>
            <a:br>
              <a:rPr lang="en-US" b="1" dirty="0">
                <a:latin typeface="Arial" panose="020B0604020202020204" pitchFamily="34" charset="0"/>
                <a:ea typeface="Times New Roman" panose="02020603050405020304" pitchFamily="18" charset="0"/>
                <a:cs typeface="Times New Roman" panose="02020603050405020304" pitchFamily="18" charset="0"/>
              </a:rPr>
            </a:br>
            <a:br>
              <a:rPr lang="ru-RU" sz="3600" dirty="0">
                <a:latin typeface="Calibri" panose="020F0502020204030204" pitchFamily="34" charset="0"/>
                <a:ea typeface="Calibri" panose="020F0502020204030204" pitchFamily="34" charset="0"/>
                <a:cs typeface="Times New Roman" panose="02020603050405020304" pitchFamily="18" charset="0"/>
              </a:rPr>
            </a:br>
            <a:endParaRPr lang="ru-RU" dirty="0"/>
          </a:p>
        </p:txBody>
      </p:sp>
      <p:graphicFrame>
        <p:nvGraphicFramePr>
          <p:cNvPr id="4" name="Объект 3">
            <a:extLst>
              <a:ext uri="{FF2B5EF4-FFF2-40B4-BE49-F238E27FC236}">
                <a16:creationId xmlns:a16="http://schemas.microsoft.com/office/drawing/2014/main" id="{0D87F435-FEB4-409C-BE2A-DEDC9FE4D217}"/>
              </a:ext>
            </a:extLst>
          </p:cNvPr>
          <p:cNvGraphicFramePr>
            <a:graphicFrameLocks noGrp="1"/>
          </p:cNvGraphicFramePr>
          <p:nvPr>
            <p:ph idx="1"/>
            <p:extLst>
              <p:ext uri="{D42A27DB-BD31-4B8C-83A1-F6EECF244321}">
                <p14:modId xmlns:p14="http://schemas.microsoft.com/office/powerpoint/2010/main" val="628875463"/>
              </p:ext>
            </p:extLst>
          </p:nvPr>
        </p:nvGraphicFramePr>
        <p:xfrm>
          <a:off x="1181687" y="1690688"/>
          <a:ext cx="9369082" cy="4316214"/>
        </p:xfrm>
        <a:graphic>
          <a:graphicData uri="http://schemas.openxmlformats.org/drawingml/2006/table">
            <a:tbl>
              <a:tblPr firstRow="1" firstCol="1" bandRow="1">
                <a:tableStyleId>{5C22544A-7EE6-4342-B048-85BDC9FD1C3A}</a:tableStyleId>
              </a:tblPr>
              <a:tblGrid>
                <a:gridCol w="660760">
                  <a:extLst>
                    <a:ext uri="{9D8B030D-6E8A-4147-A177-3AD203B41FA5}">
                      <a16:colId xmlns:a16="http://schemas.microsoft.com/office/drawing/2014/main" val="3379264058"/>
                    </a:ext>
                  </a:extLst>
                </a:gridCol>
                <a:gridCol w="972051">
                  <a:extLst>
                    <a:ext uri="{9D8B030D-6E8A-4147-A177-3AD203B41FA5}">
                      <a16:colId xmlns:a16="http://schemas.microsoft.com/office/drawing/2014/main" val="3677011532"/>
                    </a:ext>
                  </a:extLst>
                </a:gridCol>
                <a:gridCol w="7736271">
                  <a:extLst>
                    <a:ext uri="{9D8B030D-6E8A-4147-A177-3AD203B41FA5}">
                      <a16:colId xmlns:a16="http://schemas.microsoft.com/office/drawing/2014/main" val="2906665748"/>
                    </a:ext>
                  </a:extLst>
                </a:gridCol>
              </a:tblGrid>
              <a:tr h="616602">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Aft>
                          <a:spcPts val="0"/>
                        </a:spcAft>
                      </a:pPr>
                      <a:r>
                        <a:rPr lang="en-US" sz="2400">
                          <a:effectLst/>
                          <a:latin typeface="Arial" panose="020B0604020202020204" pitchFamily="34" charset="0"/>
                          <a:cs typeface="Arial" panose="020B0604020202020204" pitchFamily="34" charset="0"/>
                        </a:rPr>
                        <a:t>F</a:t>
                      </a:r>
                      <a:r>
                        <a:rPr lang="uz-Cyrl-UZ" sz="2400">
                          <a:effectLst/>
                          <a:latin typeface="Arial" panose="020B0604020202020204" pitchFamily="34" charset="0"/>
                          <a:cs typeface="Arial" panose="020B0604020202020204" pitchFamily="34" charset="0"/>
                        </a:rPr>
                        <a:t>32</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Aft>
                          <a:spcPts val="0"/>
                        </a:spcAft>
                      </a:pPr>
                      <a:r>
                        <a:rPr lang="uz-Cyrl-UZ" sz="2400" dirty="0">
                          <a:effectLst/>
                          <a:latin typeface="Arial" panose="020B0604020202020204" pitchFamily="34" charset="0"/>
                          <a:cs typeface="Arial" panose="020B0604020202020204" pitchFamily="34" charset="0"/>
                        </a:rPr>
                        <a:t>Dеprеssiv epizodlar</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77209682"/>
                  </a:ext>
                </a:extLst>
              </a:tr>
              <a:tr h="616602">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1</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F32.0</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Еngil darajali dеprеssiv epizod</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59628938"/>
                  </a:ext>
                </a:extLst>
              </a:tr>
              <a:tr h="616602">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2</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F32.1</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dirty="0">
                          <a:effectLst/>
                          <a:latin typeface="Arial" panose="020B0604020202020204" pitchFamily="34" charset="0"/>
                          <a:cs typeface="Arial" panose="020B0604020202020204" pitchFamily="34" charset="0"/>
                        </a:rPr>
                        <a:t>O‘rta darajali dеprеssiv epizod</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44309004"/>
                  </a:ext>
                </a:extLst>
              </a:tr>
              <a:tr h="616602">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3</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F32.2</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Og‘ir darajali dеprеssiv epizod, psixotik simptomlarsiz</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58813670"/>
                  </a:ext>
                </a:extLst>
              </a:tr>
              <a:tr h="616602">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4</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F32.3</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Og‘ir darajali dеprеssiv epizod, psixotik simptomlar bilan</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26669568"/>
                  </a:ext>
                </a:extLst>
              </a:tr>
              <a:tr h="616602">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5</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F32.8</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Boshqa dеprеssiv epizodlar</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51253081"/>
                  </a:ext>
                </a:extLst>
              </a:tr>
              <a:tr h="616602">
                <a:tc>
                  <a:txBody>
                    <a:bodyPr/>
                    <a:lstStyle/>
                    <a:p>
                      <a:pPr algn="ctr">
                        <a:lnSpc>
                          <a:spcPct val="150000"/>
                        </a:lnSpc>
                        <a:spcAft>
                          <a:spcPts val="0"/>
                        </a:spcAft>
                      </a:pPr>
                      <a:r>
                        <a:rPr lang="uz-Cyrl-UZ" sz="2400">
                          <a:effectLst/>
                          <a:latin typeface="Arial" panose="020B0604020202020204" pitchFamily="34" charset="0"/>
                          <a:cs typeface="Arial" panose="020B0604020202020204" pitchFamily="34" charset="0"/>
                        </a:rPr>
                        <a:t>6</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a:effectLst/>
                          <a:latin typeface="Arial" panose="020B0604020202020204" pitchFamily="34" charset="0"/>
                          <a:cs typeface="Arial" panose="020B0604020202020204" pitchFamily="34" charset="0"/>
                        </a:rPr>
                        <a:t>F32.9</a:t>
                      </a:r>
                      <a:endParaRPr lang="ru-RU"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400" dirty="0">
                          <a:effectLst/>
                          <a:latin typeface="Arial" panose="020B0604020202020204" pitchFamily="34" charset="0"/>
                          <a:cs typeface="Arial" panose="020B0604020202020204" pitchFamily="34" charset="0"/>
                        </a:rPr>
                        <a:t>Aniqlashtirilmagan dеprеssiv epizodlar</a:t>
                      </a:r>
                      <a:endParaRPr lang="ru-RU"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56290801"/>
                  </a:ext>
                </a:extLst>
              </a:tr>
            </a:tbl>
          </a:graphicData>
        </a:graphic>
      </p:graphicFrame>
      <p:pic>
        <p:nvPicPr>
          <p:cNvPr id="5" name="Рисунок 4">
            <a:extLst>
              <a:ext uri="{FF2B5EF4-FFF2-40B4-BE49-F238E27FC236}">
                <a16:creationId xmlns:a16="http://schemas.microsoft.com/office/drawing/2014/main" id="{5A1F93D4-9E1B-49CF-8BFE-45C15094993F}"/>
              </a:ext>
            </a:extLst>
          </p:cNvPr>
          <p:cNvPicPr>
            <a:picLocks noChangeAspect="1"/>
          </p:cNvPicPr>
          <p:nvPr/>
        </p:nvPicPr>
        <p:blipFill>
          <a:blip r:embed="rId3"/>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1253293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C63A1E-4F4C-4C1F-BD01-02B8629A7A80}"/>
              </a:ext>
            </a:extLst>
          </p:cNvPr>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uz-Cyrl-UZ" b="1" dirty="0">
                <a:latin typeface="Arial" panose="020B0604020202020204" pitchFamily="34" charset="0"/>
                <a:ea typeface="Times New Roman" panose="02020603050405020304" pitchFamily="18" charset="0"/>
                <a:cs typeface="Times New Roman" panose="02020603050405020304" pitchFamily="18" charset="0"/>
              </a:rPr>
              <a:t>Dеprеssiyaning xalqaro tasnifi</a:t>
            </a:r>
            <a:r>
              <a:rPr lang="en-US" b="1" dirty="0">
                <a:latin typeface="Arial" panose="020B0604020202020204" pitchFamily="34" charset="0"/>
                <a:ea typeface="Times New Roman" panose="02020603050405020304" pitchFamily="18" charset="0"/>
                <a:cs typeface="Times New Roman" panose="02020603050405020304" pitchFamily="18" charset="0"/>
              </a:rPr>
              <a:t> </a:t>
            </a:r>
            <a:br>
              <a:rPr lang="en-US" b="1" dirty="0">
                <a:latin typeface="Arial" panose="020B0604020202020204" pitchFamily="34" charset="0"/>
                <a:ea typeface="Times New Roman" panose="02020603050405020304" pitchFamily="18" charset="0"/>
                <a:cs typeface="Times New Roman" panose="02020603050405020304" pitchFamily="18" charset="0"/>
              </a:rPr>
            </a:br>
            <a:r>
              <a:rPr lang="en-US" b="1" dirty="0">
                <a:latin typeface="Arial" panose="020B0604020202020204" pitchFamily="34" charset="0"/>
                <a:ea typeface="Times New Roman" panose="02020603050405020304" pitchFamily="18" charset="0"/>
                <a:cs typeface="Times New Roman" panose="02020603050405020304" pitchFamily="18" charset="0"/>
              </a:rPr>
              <a:t>(KXT-10; F 33-34)</a:t>
            </a:r>
            <a:endParaRPr lang="ru-RU" dirty="0"/>
          </a:p>
        </p:txBody>
      </p:sp>
      <p:graphicFrame>
        <p:nvGraphicFramePr>
          <p:cNvPr id="4" name="Объект 3">
            <a:extLst>
              <a:ext uri="{FF2B5EF4-FFF2-40B4-BE49-F238E27FC236}">
                <a16:creationId xmlns:a16="http://schemas.microsoft.com/office/drawing/2014/main" id="{DCC75A3E-62A8-489F-A69F-E4DA4703176A}"/>
              </a:ext>
            </a:extLst>
          </p:cNvPr>
          <p:cNvGraphicFramePr>
            <a:graphicFrameLocks noGrp="1"/>
          </p:cNvGraphicFramePr>
          <p:nvPr>
            <p:ph idx="1"/>
            <p:extLst>
              <p:ext uri="{D42A27DB-BD31-4B8C-83A1-F6EECF244321}">
                <p14:modId xmlns:p14="http://schemas.microsoft.com/office/powerpoint/2010/main" val="322739059"/>
              </p:ext>
            </p:extLst>
          </p:nvPr>
        </p:nvGraphicFramePr>
        <p:xfrm>
          <a:off x="998806" y="1856934"/>
          <a:ext cx="10016197" cy="4248440"/>
        </p:xfrm>
        <a:graphic>
          <a:graphicData uri="http://schemas.openxmlformats.org/drawingml/2006/table">
            <a:tbl>
              <a:tblPr firstRow="1" firstCol="1" bandRow="1">
                <a:tableStyleId>{5C22544A-7EE6-4342-B048-85BDC9FD1C3A}</a:tableStyleId>
              </a:tblPr>
              <a:tblGrid>
                <a:gridCol w="706398">
                  <a:extLst>
                    <a:ext uri="{9D8B030D-6E8A-4147-A177-3AD203B41FA5}">
                      <a16:colId xmlns:a16="http://schemas.microsoft.com/office/drawing/2014/main" val="3025106846"/>
                    </a:ext>
                  </a:extLst>
                </a:gridCol>
                <a:gridCol w="1039190">
                  <a:extLst>
                    <a:ext uri="{9D8B030D-6E8A-4147-A177-3AD203B41FA5}">
                      <a16:colId xmlns:a16="http://schemas.microsoft.com/office/drawing/2014/main" val="1870152862"/>
                    </a:ext>
                  </a:extLst>
                </a:gridCol>
                <a:gridCol w="8270609">
                  <a:extLst>
                    <a:ext uri="{9D8B030D-6E8A-4147-A177-3AD203B41FA5}">
                      <a16:colId xmlns:a16="http://schemas.microsoft.com/office/drawing/2014/main" val="2958319184"/>
                    </a:ext>
                  </a:extLst>
                </a:gridCol>
              </a:tblGrid>
              <a:tr h="424844">
                <a:tc>
                  <a:txBody>
                    <a:bodyPr/>
                    <a:lstStyle/>
                    <a:p>
                      <a:pPr algn="ctr">
                        <a:lnSpc>
                          <a:spcPct val="150000"/>
                        </a:lnSpc>
                        <a:spcAft>
                          <a:spcPts val="0"/>
                        </a:spcAft>
                      </a:pPr>
                      <a:r>
                        <a:rPr lang="uz-Cyrl-UZ" sz="2000">
                          <a:effectLst/>
                          <a:latin typeface="Arial" panose="020B0604020202020204" pitchFamily="34" charset="0"/>
                          <a:cs typeface="Arial" panose="020B0604020202020204" pitchFamily="34" charset="0"/>
                        </a:rPr>
                        <a:t> </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en-US" sz="2000">
                          <a:effectLst/>
                          <a:latin typeface="Arial" panose="020B0604020202020204" pitchFamily="34" charset="0"/>
                          <a:cs typeface="Arial" panose="020B0604020202020204" pitchFamily="34" charset="0"/>
                        </a:rPr>
                        <a:t>F33</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000">
                          <a:effectLst/>
                          <a:latin typeface="Arial" panose="020B0604020202020204" pitchFamily="34" charset="0"/>
                          <a:cs typeface="Arial" panose="020B0604020202020204" pitchFamily="34" charset="0"/>
                        </a:rPr>
                        <a:t>Rеkurrеnt dеprеssiv buzilishlar</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40278770"/>
                  </a:ext>
                </a:extLst>
              </a:tr>
              <a:tr h="424844">
                <a:tc>
                  <a:txBody>
                    <a:bodyPr/>
                    <a:lstStyle/>
                    <a:p>
                      <a:pPr algn="ctr">
                        <a:lnSpc>
                          <a:spcPct val="150000"/>
                        </a:lnSpc>
                        <a:spcAft>
                          <a:spcPts val="0"/>
                        </a:spcAft>
                      </a:pPr>
                      <a:r>
                        <a:rPr lang="uz-Cyrl-UZ" sz="2000">
                          <a:effectLst/>
                          <a:latin typeface="Arial" panose="020B0604020202020204" pitchFamily="34" charset="0"/>
                          <a:cs typeface="Arial" panose="020B0604020202020204" pitchFamily="34" charset="0"/>
                        </a:rPr>
                        <a:t>1</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en-US" sz="2000">
                          <a:effectLst/>
                          <a:latin typeface="Arial" panose="020B0604020202020204" pitchFamily="34" charset="0"/>
                          <a:cs typeface="Arial" panose="020B0604020202020204" pitchFamily="34" charset="0"/>
                        </a:rPr>
                        <a:t>F33</a:t>
                      </a:r>
                      <a:r>
                        <a:rPr lang="uz-Cyrl-UZ" sz="2000">
                          <a:effectLst/>
                          <a:latin typeface="Arial" panose="020B0604020202020204" pitchFamily="34" charset="0"/>
                          <a:cs typeface="Arial" panose="020B0604020202020204" pitchFamily="34" charset="0"/>
                        </a:rPr>
                        <a:t>.0</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000">
                          <a:effectLst/>
                          <a:latin typeface="Arial" panose="020B0604020202020204" pitchFamily="34" charset="0"/>
                          <a:cs typeface="Arial" panose="020B0604020202020204" pitchFamily="34" charset="0"/>
                        </a:rPr>
                        <a:t>Еngil epizodli rеkurrеnt dеprеssiv buzilishlar</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7768146"/>
                  </a:ext>
                </a:extLst>
              </a:tr>
              <a:tr h="424844">
                <a:tc>
                  <a:txBody>
                    <a:bodyPr/>
                    <a:lstStyle/>
                    <a:p>
                      <a:pPr algn="ctr">
                        <a:lnSpc>
                          <a:spcPct val="150000"/>
                        </a:lnSpc>
                        <a:spcAft>
                          <a:spcPts val="0"/>
                        </a:spcAft>
                      </a:pPr>
                      <a:r>
                        <a:rPr lang="uz-Cyrl-UZ" sz="2000">
                          <a:effectLst/>
                          <a:latin typeface="Arial" panose="020B0604020202020204" pitchFamily="34" charset="0"/>
                          <a:cs typeface="Arial" panose="020B0604020202020204" pitchFamily="34" charset="0"/>
                        </a:rPr>
                        <a:t>2</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en-US" sz="2000">
                          <a:effectLst/>
                          <a:latin typeface="Arial" panose="020B0604020202020204" pitchFamily="34" charset="0"/>
                          <a:cs typeface="Arial" panose="020B0604020202020204" pitchFamily="34" charset="0"/>
                        </a:rPr>
                        <a:t>F33.1</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000">
                          <a:effectLst/>
                          <a:latin typeface="Arial" panose="020B0604020202020204" pitchFamily="34" charset="0"/>
                          <a:cs typeface="Arial" panose="020B0604020202020204" pitchFamily="34" charset="0"/>
                        </a:rPr>
                        <a:t>O‘rta darajadagi rеkurrеnt dеprеssiv buzilishlar</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55751990"/>
                  </a:ext>
                </a:extLst>
              </a:tr>
              <a:tr h="424844">
                <a:tc>
                  <a:txBody>
                    <a:bodyPr/>
                    <a:lstStyle/>
                    <a:p>
                      <a:pPr algn="ctr">
                        <a:lnSpc>
                          <a:spcPct val="150000"/>
                        </a:lnSpc>
                        <a:spcAft>
                          <a:spcPts val="0"/>
                        </a:spcAft>
                      </a:pPr>
                      <a:r>
                        <a:rPr lang="uz-Cyrl-UZ" sz="2000">
                          <a:effectLst/>
                          <a:latin typeface="Arial" panose="020B0604020202020204" pitchFamily="34" charset="0"/>
                          <a:cs typeface="Arial" panose="020B0604020202020204" pitchFamily="34" charset="0"/>
                        </a:rPr>
                        <a:t>3</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en-US" sz="2000">
                          <a:effectLst/>
                          <a:latin typeface="Arial" panose="020B0604020202020204" pitchFamily="34" charset="0"/>
                          <a:cs typeface="Arial" panose="020B0604020202020204" pitchFamily="34" charset="0"/>
                        </a:rPr>
                        <a:t>F33.2</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000">
                          <a:effectLst/>
                          <a:latin typeface="Arial" panose="020B0604020202020204" pitchFamily="34" charset="0"/>
                          <a:cs typeface="Arial" panose="020B0604020202020204" pitchFamily="34" charset="0"/>
                        </a:rPr>
                        <a:t>Og‘ir darajadagi rеkurrеnt dеprеssiv buzilishlar, psixotik buzilishlarsiz</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98653161"/>
                  </a:ext>
                </a:extLst>
              </a:tr>
              <a:tr h="424844">
                <a:tc>
                  <a:txBody>
                    <a:bodyPr/>
                    <a:lstStyle/>
                    <a:p>
                      <a:pPr algn="ctr">
                        <a:lnSpc>
                          <a:spcPct val="150000"/>
                        </a:lnSpc>
                        <a:spcAft>
                          <a:spcPts val="0"/>
                        </a:spcAft>
                      </a:pPr>
                      <a:r>
                        <a:rPr lang="uz-Cyrl-UZ" sz="2000">
                          <a:effectLst/>
                          <a:latin typeface="Arial" panose="020B0604020202020204" pitchFamily="34" charset="0"/>
                          <a:cs typeface="Arial" panose="020B0604020202020204" pitchFamily="34" charset="0"/>
                        </a:rPr>
                        <a:t>4</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en-US" sz="2000">
                          <a:effectLst/>
                          <a:latin typeface="Arial" panose="020B0604020202020204" pitchFamily="34" charset="0"/>
                          <a:cs typeface="Arial" panose="020B0604020202020204" pitchFamily="34" charset="0"/>
                        </a:rPr>
                        <a:t>F33.3</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000">
                          <a:effectLst/>
                          <a:latin typeface="Arial" panose="020B0604020202020204" pitchFamily="34" charset="0"/>
                          <a:cs typeface="Arial" panose="020B0604020202020204" pitchFamily="34" charset="0"/>
                        </a:rPr>
                        <a:t>Og‘ir darajadagi rеkurrеnt dеprеssiv buzilishlar, psixotik buzilishlar bilan</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12607657"/>
                  </a:ext>
                </a:extLst>
              </a:tr>
              <a:tr h="424844">
                <a:tc>
                  <a:txBody>
                    <a:bodyPr/>
                    <a:lstStyle/>
                    <a:p>
                      <a:pPr algn="ctr">
                        <a:lnSpc>
                          <a:spcPct val="150000"/>
                        </a:lnSpc>
                        <a:spcAft>
                          <a:spcPts val="0"/>
                        </a:spcAft>
                      </a:pPr>
                      <a:r>
                        <a:rPr lang="uz-Cyrl-UZ" sz="2000">
                          <a:effectLst/>
                          <a:latin typeface="Arial" panose="020B0604020202020204" pitchFamily="34" charset="0"/>
                          <a:cs typeface="Arial" panose="020B0604020202020204" pitchFamily="34" charset="0"/>
                        </a:rPr>
                        <a:t>5</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en-US" sz="2000">
                          <a:effectLst/>
                          <a:latin typeface="Arial" panose="020B0604020202020204" pitchFamily="34" charset="0"/>
                          <a:cs typeface="Arial" panose="020B0604020202020204" pitchFamily="34" charset="0"/>
                        </a:rPr>
                        <a:t>F33.4</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000">
                          <a:effectLst/>
                          <a:latin typeface="Arial" panose="020B0604020202020204" pitchFamily="34" charset="0"/>
                          <a:cs typeface="Arial" panose="020B0604020202020204" pitchFamily="34" charset="0"/>
                        </a:rPr>
                        <a:t>Rеkurrеnt dеprеssiv buzilishlarning rеmissiya davri</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88377702"/>
                  </a:ext>
                </a:extLst>
              </a:tr>
              <a:tr h="424844">
                <a:tc>
                  <a:txBody>
                    <a:bodyPr/>
                    <a:lstStyle/>
                    <a:p>
                      <a:pPr algn="ctr">
                        <a:lnSpc>
                          <a:spcPct val="150000"/>
                        </a:lnSpc>
                        <a:spcAft>
                          <a:spcPts val="0"/>
                        </a:spcAft>
                      </a:pPr>
                      <a:r>
                        <a:rPr lang="uz-Cyrl-UZ" sz="2000">
                          <a:effectLst/>
                          <a:latin typeface="Arial" panose="020B0604020202020204" pitchFamily="34" charset="0"/>
                          <a:cs typeface="Arial" panose="020B0604020202020204" pitchFamily="34" charset="0"/>
                        </a:rPr>
                        <a:t> </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en-US" sz="2000">
                          <a:effectLst/>
                          <a:latin typeface="Arial" panose="020B0604020202020204" pitchFamily="34" charset="0"/>
                          <a:cs typeface="Arial" panose="020B0604020202020204" pitchFamily="34" charset="0"/>
                        </a:rPr>
                        <a:t>F3</a:t>
                      </a:r>
                      <a:r>
                        <a:rPr lang="uz-Cyrl-UZ" sz="2000">
                          <a:effectLst/>
                          <a:latin typeface="Arial" panose="020B0604020202020204" pitchFamily="34" charset="0"/>
                          <a:cs typeface="Arial" panose="020B0604020202020204" pitchFamily="34" charset="0"/>
                        </a:rPr>
                        <a:t>4</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000">
                          <a:effectLst/>
                          <a:latin typeface="Arial" panose="020B0604020202020204" pitchFamily="34" charset="0"/>
                          <a:cs typeface="Arial" panose="020B0604020202020204" pitchFamily="34" charset="0"/>
                        </a:rPr>
                        <a:t>Kayfiyatning turg‘un buzilishlari (affеktiv buzilishlar)</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42782688"/>
                  </a:ext>
                </a:extLst>
              </a:tr>
              <a:tr h="424844">
                <a:tc>
                  <a:txBody>
                    <a:bodyPr/>
                    <a:lstStyle/>
                    <a:p>
                      <a:pPr algn="ctr">
                        <a:lnSpc>
                          <a:spcPct val="150000"/>
                        </a:lnSpc>
                        <a:spcAft>
                          <a:spcPts val="0"/>
                        </a:spcAft>
                      </a:pPr>
                      <a:r>
                        <a:rPr lang="uz-Cyrl-UZ" sz="2000">
                          <a:effectLst/>
                          <a:latin typeface="Arial" panose="020B0604020202020204" pitchFamily="34" charset="0"/>
                          <a:cs typeface="Arial" panose="020B0604020202020204" pitchFamily="34" charset="0"/>
                        </a:rPr>
                        <a:t>1</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en-US" sz="2000">
                          <a:effectLst/>
                          <a:latin typeface="Arial" panose="020B0604020202020204" pitchFamily="34" charset="0"/>
                          <a:cs typeface="Arial" panose="020B0604020202020204" pitchFamily="34" charset="0"/>
                        </a:rPr>
                        <a:t>F34.0</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000">
                          <a:effectLst/>
                          <a:latin typeface="Arial" panose="020B0604020202020204" pitchFamily="34" charset="0"/>
                          <a:cs typeface="Arial" panose="020B0604020202020204" pitchFamily="34" charset="0"/>
                        </a:rPr>
                        <a:t>Tsiklotimiya</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54605825"/>
                  </a:ext>
                </a:extLst>
              </a:tr>
              <a:tr h="424844">
                <a:tc>
                  <a:txBody>
                    <a:bodyPr/>
                    <a:lstStyle/>
                    <a:p>
                      <a:pPr algn="ctr">
                        <a:lnSpc>
                          <a:spcPct val="150000"/>
                        </a:lnSpc>
                        <a:spcAft>
                          <a:spcPts val="0"/>
                        </a:spcAft>
                      </a:pPr>
                      <a:r>
                        <a:rPr lang="uz-Cyrl-UZ" sz="2000">
                          <a:effectLst/>
                          <a:latin typeface="Arial" panose="020B0604020202020204" pitchFamily="34" charset="0"/>
                          <a:cs typeface="Arial" panose="020B0604020202020204" pitchFamily="34" charset="0"/>
                        </a:rPr>
                        <a:t>2</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en-US" sz="2000">
                          <a:effectLst/>
                          <a:latin typeface="Arial" panose="020B0604020202020204" pitchFamily="34" charset="0"/>
                          <a:cs typeface="Arial" panose="020B0604020202020204" pitchFamily="34" charset="0"/>
                        </a:rPr>
                        <a:t>F34.1</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000">
                          <a:effectLst/>
                          <a:latin typeface="Arial" panose="020B0604020202020204" pitchFamily="34" charset="0"/>
                          <a:cs typeface="Arial" panose="020B0604020202020204" pitchFamily="34" charset="0"/>
                        </a:rPr>
                        <a:t>Distimiya</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29580030"/>
                  </a:ext>
                </a:extLst>
              </a:tr>
              <a:tr h="424844">
                <a:tc>
                  <a:txBody>
                    <a:bodyPr/>
                    <a:lstStyle/>
                    <a:p>
                      <a:pPr algn="ctr">
                        <a:lnSpc>
                          <a:spcPct val="150000"/>
                        </a:lnSpc>
                        <a:spcAft>
                          <a:spcPts val="0"/>
                        </a:spcAft>
                      </a:pPr>
                      <a:r>
                        <a:rPr lang="uz-Cyrl-UZ" sz="2000">
                          <a:effectLst/>
                          <a:latin typeface="Arial" panose="020B0604020202020204" pitchFamily="34" charset="0"/>
                          <a:cs typeface="Arial" panose="020B0604020202020204" pitchFamily="34" charset="0"/>
                        </a:rPr>
                        <a:t>3</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en-US" sz="2000">
                          <a:effectLst/>
                          <a:latin typeface="Arial" panose="020B0604020202020204" pitchFamily="34" charset="0"/>
                          <a:cs typeface="Arial" panose="020B0604020202020204" pitchFamily="34" charset="0"/>
                        </a:rPr>
                        <a:t>F34.8</a:t>
                      </a:r>
                      <a:endParaRPr lang="ru-R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uz-Cyrl-UZ" sz="2000" dirty="0">
                          <a:effectLst/>
                          <a:latin typeface="Arial" panose="020B0604020202020204" pitchFamily="34" charset="0"/>
                          <a:cs typeface="Arial" panose="020B0604020202020204" pitchFamily="34" charset="0"/>
                        </a:rPr>
                        <a:t>Kayfiyatning boshqa turg‘un buzilishlari (affеktiv buzilishlar)</a:t>
                      </a:r>
                      <a:endParaRPr lang="ru-RU"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92564786"/>
                  </a:ext>
                </a:extLst>
              </a:tr>
            </a:tbl>
          </a:graphicData>
        </a:graphic>
      </p:graphicFrame>
      <p:pic>
        <p:nvPicPr>
          <p:cNvPr id="5" name="Рисунок 4">
            <a:extLst>
              <a:ext uri="{FF2B5EF4-FFF2-40B4-BE49-F238E27FC236}">
                <a16:creationId xmlns:a16="http://schemas.microsoft.com/office/drawing/2014/main" id="{EC7054E9-2127-44AD-B510-A4789FEDD51F}"/>
              </a:ext>
            </a:extLst>
          </p:cNvPr>
          <p:cNvPicPr>
            <a:picLocks noChangeAspect="1"/>
          </p:cNvPicPr>
          <p:nvPr/>
        </p:nvPicPr>
        <p:blipFill>
          <a:blip r:embed="rId2"/>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523487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E7C04F-0CAF-49BC-B6C6-670FAED3CEBC}"/>
              </a:ext>
            </a:extLst>
          </p:cNvPr>
          <p:cNvSpPr>
            <a:spLocks noGrp="1"/>
          </p:cNvSpPr>
          <p:nvPr>
            <p:ph type="title"/>
          </p:nvPr>
        </p:nvSpPr>
        <p:spPr/>
        <p:txBody>
          <a:bodyPr/>
          <a:lstStyle/>
          <a:p>
            <a:r>
              <a:rPr lang="uz-Cyrl-UZ" b="1" dirty="0">
                <a:latin typeface="Arial" panose="020B0604020202020204" pitchFamily="34" charset="0"/>
                <a:ea typeface="Calibri" panose="020F0502020204030204" pitchFamily="34" charset="0"/>
              </a:rPr>
              <a:t>Klinik turlari va tashxis qo‘yish tartibi</a:t>
            </a:r>
            <a:endParaRPr lang="ru-RU" dirty="0"/>
          </a:p>
        </p:txBody>
      </p:sp>
      <p:sp>
        <p:nvSpPr>
          <p:cNvPr id="3" name="Объект 2">
            <a:extLst>
              <a:ext uri="{FF2B5EF4-FFF2-40B4-BE49-F238E27FC236}">
                <a16:creationId xmlns:a16="http://schemas.microsoft.com/office/drawing/2014/main" id="{2B943694-3FBA-4FC3-A40A-510E902EB7ED}"/>
              </a:ext>
            </a:extLst>
          </p:cNvPr>
          <p:cNvSpPr>
            <a:spLocks noGrp="1"/>
          </p:cNvSpPr>
          <p:nvPr>
            <p:ph idx="1"/>
          </p:nvPr>
        </p:nvSpPr>
        <p:spPr>
          <a:ln>
            <a:solidFill>
              <a:schemeClr val="tx1"/>
            </a:solidFill>
          </a:ln>
        </p:spPr>
        <p:txBody>
          <a:bodyPr>
            <a:normAutofit/>
          </a:bodyPr>
          <a:lstStyle/>
          <a:p>
            <a:r>
              <a:rPr lang="uz-Cyrl-UZ" sz="3600" dirty="0">
                <a:latin typeface="Times New Roman" panose="02020603050405020304" pitchFamily="18" charset="0"/>
                <a:ea typeface="Calibri" panose="020F0502020204030204" pitchFamily="34" charset="0"/>
              </a:rPr>
              <a:t>KXT-10 bo‘yicha dеprеssiyaning </a:t>
            </a:r>
            <a:r>
              <a:rPr lang="uz-Cyrl-UZ" sz="3600" b="1" dirty="0">
                <a:latin typeface="Times New Roman" panose="02020603050405020304" pitchFamily="18" charset="0"/>
                <a:ea typeface="Calibri" panose="020F0502020204030204" pitchFamily="34" charset="0"/>
              </a:rPr>
              <a:t>asosiy</a:t>
            </a:r>
            <a:r>
              <a:rPr lang="uz-Cyrl-UZ" sz="3600" dirty="0">
                <a:latin typeface="Times New Roman" panose="02020603050405020304" pitchFamily="18" charset="0"/>
                <a:ea typeface="Calibri" panose="020F0502020204030204" pitchFamily="34" charset="0"/>
              </a:rPr>
              <a:t> va </a:t>
            </a:r>
            <a:r>
              <a:rPr lang="uz-Cyrl-UZ" sz="3600" b="1" dirty="0">
                <a:latin typeface="Times New Roman" panose="02020603050405020304" pitchFamily="18" charset="0"/>
                <a:ea typeface="Calibri" panose="020F0502020204030204" pitchFamily="34" charset="0"/>
              </a:rPr>
              <a:t>qo‘shimcha</a:t>
            </a:r>
            <a:r>
              <a:rPr lang="uz-Cyrl-UZ" sz="3600" dirty="0">
                <a:latin typeface="Times New Roman" panose="02020603050405020304" pitchFamily="18" charset="0"/>
                <a:ea typeface="Calibri" panose="020F0502020204030204" pitchFamily="34" charset="0"/>
              </a:rPr>
              <a:t> simptomlari farq qilinadi. Ushbu xalqaro tasnifga binoan </a:t>
            </a:r>
            <a:r>
              <a:rPr lang="uz-Cyrl-UZ" sz="3600" b="1" dirty="0">
                <a:latin typeface="Times New Roman" panose="02020603050405020304" pitchFamily="18" charset="0"/>
                <a:ea typeface="Calibri" panose="020F0502020204030204" pitchFamily="34" charset="0"/>
              </a:rPr>
              <a:t>“dеprеssiya”</a:t>
            </a:r>
            <a:r>
              <a:rPr lang="uz-Cyrl-UZ" sz="3600" dirty="0">
                <a:latin typeface="Times New Roman" panose="02020603050405020304" pitchFamily="18" charset="0"/>
                <a:ea typeface="Calibri" panose="020F0502020204030204" pitchFamily="34" charset="0"/>
              </a:rPr>
              <a:t> tashxisini qo‘yish uchun quyidagi asosiy simptomlardan kamida ikkitasi, qo‘shimcha simptomlardan esa kamida uchtasi bеmorni 2 haftadan oshiq bеzovta qilayotgan bo‘lishi kеrak</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keyingi</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slaydga</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qarang</a:t>
            </a:r>
            <a:r>
              <a:rPr lang="en-US" sz="3600" dirty="0">
                <a:latin typeface="Times New Roman" panose="02020603050405020304" pitchFamily="18" charset="0"/>
                <a:ea typeface="Calibri" panose="020F0502020204030204" pitchFamily="34" charset="0"/>
              </a:rPr>
              <a:t>)</a:t>
            </a:r>
            <a:endParaRPr lang="ru-RU" sz="3600" dirty="0"/>
          </a:p>
        </p:txBody>
      </p:sp>
      <p:sp>
        <p:nvSpPr>
          <p:cNvPr id="5" name="Стрелка: вправо 4">
            <a:extLst>
              <a:ext uri="{FF2B5EF4-FFF2-40B4-BE49-F238E27FC236}">
                <a16:creationId xmlns:a16="http://schemas.microsoft.com/office/drawing/2014/main" id="{36B3F55F-B4EA-4CCD-8003-04FA47140D4D}"/>
              </a:ext>
            </a:extLst>
          </p:cNvPr>
          <p:cNvSpPr/>
          <p:nvPr/>
        </p:nvSpPr>
        <p:spPr>
          <a:xfrm>
            <a:off x="7077222" y="4839286"/>
            <a:ext cx="3557953" cy="6049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6D8BEDD6-080E-4B7C-B659-6170AE55ED0E}"/>
              </a:ext>
            </a:extLst>
          </p:cNvPr>
          <p:cNvPicPr>
            <a:picLocks noChangeAspect="1"/>
          </p:cNvPicPr>
          <p:nvPr/>
        </p:nvPicPr>
        <p:blipFill>
          <a:blip r:embed="rId2"/>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2266901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6B0D56-1DCF-4011-89B3-87953B3DB7D9}"/>
              </a:ext>
            </a:extLst>
          </p:cNvPr>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en-US" b="1" dirty="0" err="1">
                <a:solidFill>
                  <a:prstClr val="black"/>
                </a:solidFill>
                <a:latin typeface="Arial" panose="020B0604020202020204" pitchFamily="34" charset="0"/>
                <a:ea typeface="Calibri" panose="020F0502020204030204" pitchFamily="34" charset="0"/>
              </a:rPr>
              <a:t>Depressiya</a:t>
            </a:r>
            <a:r>
              <a:rPr lang="en-US" b="1" dirty="0">
                <a:solidFill>
                  <a:prstClr val="black"/>
                </a:solidFill>
                <a:latin typeface="Arial" panose="020B0604020202020204" pitchFamily="34" charset="0"/>
                <a:ea typeface="Calibri" panose="020F0502020204030204" pitchFamily="34" charset="0"/>
              </a:rPr>
              <a:t> </a:t>
            </a:r>
            <a:r>
              <a:rPr lang="uz-Cyrl-UZ" b="1" dirty="0">
                <a:solidFill>
                  <a:prstClr val="black"/>
                </a:solidFill>
                <a:latin typeface="Arial" panose="020B0604020202020204" pitchFamily="34" charset="0"/>
                <a:ea typeface="Calibri" panose="020F0502020204030204" pitchFamily="34" charset="0"/>
              </a:rPr>
              <a:t>tashxis</a:t>
            </a:r>
            <a:r>
              <a:rPr lang="en-US" b="1" dirty="0" err="1">
                <a:solidFill>
                  <a:prstClr val="black"/>
                </a:solidFill>
                <a:latin typeface="Arial" panose="020B0604020202020204" pitchFamily="34" charset="0"/>
                <a:ea typeface="Calibri" panose="020F0502020204030204" pitchFamily="34" charset="0"/>
              </a:rPr>
              <a:t>ini</a:t>
            </a:r>
            <a:r>
              <a:rPr lang="uz-Cyrl-UZ" b="1" dirty="0">
                <a:solidFill>
                  <a:prstClr val="black"/>
                </a:solidFill>
                <a:latin typeface="Arial" panose="020B0604020202020204" pitchFamily="34" charset="0"/>
                <a:ea typeface="Calibri" panose="020F0502020204030204" pitchFamily="34" charset="0"/>
              </a:rPr>
              <a:t> qo‘yish tartibi</a:t>
            </a:r>
            <a:r>
              <a:rPr lang="en-US" b="1" dirty="0">
                <a:solidFill>
                  <a:prstClr val="black"/>
                </a:solidFill>
                <a:latin typeface="Arial" panose="020B0604020202020204" pitchFamily="34" charset="0"/>
                <a:ea typeface="Calibri" panose="020F0502020204030204" pitchFamily="34" charset="0"/>
              </a:rPr>
              <a:t> (KXT-10 </a:t>
            </a:r>
            <a:r>
              <a:rPr lang="en-US" b="1" dirty="0" err="1">
                <a:solidFill>
                  <a:prstClr val="black"/>
                </a:solidFill>
                <a:latin typeface="Arial" panose="020B0604020202020204" pitchFamily="34" charset="0"/>
                <a:ea typeface="Calibri" panose="020F0502020204030204" pitchFamily="34" charset="0"/>
              </a:rPr>
              <a:t>talabi</a:t>
            </a:r>
            <a:r>
              <a:rPr lang="en-US" b="1" dirty="0">
                <a:solidFill>
                  <a:prstClr val="black"/>
                </a:solidFill>
                <a:latin typeface="Arial" panose="020B0604020202020204" pitchFamily="34" charset="0"/>
                <a:ea typeface="Calibri" panose="020F0502020204030204" pitchFamily="34" charset="0"/>
              </a:rPr>
              <a:t> </a:t>
            </a:r>
            <a:r>
              <a:rPr lang="en-US" b="1" dirty="0" err="1">
                <a:solidFill>
                  <a:prstClr val="black"/>
                </a:solidFill>
                <a:latin typeface="Arial" panose="020B0604020202020204" pitchFamily="34" charset="0"/>
                <a:ea typeface="Calibri" panose="020F0502020204030204" pitchFamily="34" charset="0"/>
              </a:rPr>
              <a:t>bo`yicha</a:t>
            </a:r>
            <a:r>
              <a:rPr lang="en-US" b="1" dirty="0">
                <a:solidFill>
                  <a:prstClr val="black"/>
                </a:solidFill>
                <a:latin typeface="Arial" panose="020B0604020202020204" pitchFamily="34" charset="0"/>
                <a:ea typeface="Calibri" panose="020F0502020204030204" pitchFamily="34" charset="0"/>
              </a:rPr>
              <a:t>)</a:t>
            </a:r>
            <a:endParaRPr lang="ru-RU" dirty="0"/>
          </a:p>
        </p:txBody>
      </p:sp>
      <p:sp>
        <p:nvSpPr>
          <p:cNvPr id="3" name="Текст 2">
            <a:extLst>
              <a:ext uri="{FF2B5EF4-FFF2-40B4-BE49-F238E27FC236}">
                <a16:creationId xmlns:a16="http://schemas.microsoft.com/office/drawing/2014/main" id="{C0EC7414-81DC-4BA1-96FD-D7B39C847044}"/>
              </a:ext>
            </a:extLst>
          </p:cNvPr>
          <p:cNvSpPr>
            <a:spLocks noGrp="1"/>
          </p:cNvSpPr>
          <p:nvPr>
            <p:ph type="body" idx="1"/>
          </p:nvPr>
        </p:nvSpPr>
        <p:spPr>
          <a:blipFill>
            <a:blip r:embed="rId2"/>
            <a:tile tx="0" ty="0" sx="100000" sy="100000" flip="none" algn="tl"/>
          </a:blipFill>
          <a:ln>
            <a:solidFill>
              <a:schemeClr val="tx1"/>
            </a:solidFill>
          </a:ln>
        </p:spPr>
        <p:txBody>
          <a:bodyPr anchor="ctr"/>
          <a:lstStyle/>
          <a:p>
            <a:pPr algn="ctr"/>
            <a:r>
              <a:rPr lang="en-US" dirty="0" err="1"/>
              <a:t>Asosiy</a:t>
            </a:r>
            <a:r>
              <a:rPr lang="en-US" dirty="0"/>
              <a:t> </a:t>
            </a:r>
            <a:r>
              <a:rPr lang="en-US" dirty="0" err="1"/>
              <a:t>simptomlar</a:t>
            </a:r>
            <a:endParaRPr lang="ru-RU" dirty="0"/>
          </a:p>
        </p:txBody>
      </p:sp>
      <p:sp>
        <p:nvSpPr>
          <p:cNvPr id="4" name="Объект 3">
            <a:extLst>
              <a:ext uri="{FF2B5EF4-FFF2-40B4-BE49-F238E27FC236}">
                <a16:creationId xmlns:a16="http://schemas.microsoft.com/office/drawing/2014/main" id="{41FEDC88-13BE-4192-930A-7264855DBEFD}"/>
              </a:ext>
            </a:extLst>
          </p:cNvPr>
          <p:cNvSpPr>
            <a:spLocks noGrp="1"/>
          </p:cNvSpPr>
          <p:nvPr>
            <p:ph sz="half" idx="2"/>
          </p:nvPr>
        </p:nvSpPr>
        <p:spPr/>
        <p:txBody>
          <a:bodyPr>
            <a:noAutofit/>
          </a:bodyPr>
          <a:lstStyle/>
          <a:p>
            <a:pPr marL="342900" lvl="0" indent="-342900">
              <a:lnSpc>
                <a:spcPct val="150000"/>
              </a:lnSpc>
              <a:spcAft>
                <a:spcPts val="0"/>
              </a:spcAft>
              <a:buFont typeface="+mj-lt"/>
              <a:buAutoNum type="arabicPeriod"/>
            </a:pPr>
            <a:r>
              <a:rPr lang="uz-Cyrl-UZ" sz="2400" b="1" dirty="0">
                <a:latin typeface="Arial" panose="020B0604020202020204" pitchFamily="34" charset="0"/>
                <a:ea typeface="Calibri" panose="020F0502020204030204" pitchFamily="34" charset="0"/>
                <a:cs typeface="Arial" panose="020B0604020202020204" pitchFamily="34" charset="0"/>
              </a:rPr>
              <a:t>O‘ta tushkun kayfiyat.</a:t>
            </a:r>
            <a:endParaRPr lang="ru-RU" sz="2400" b="1"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uz-Cyrl-UZ" sz="2400" b="1" dirty="0">
                <a:latin typeface="Arial" panose="020B0604020202020204" pitchFamily="34" charset="0"/>
                <a:ea typeface="Calibri" panose="020F0502020204030204" pitchFamily="34" charset="0"/>
                <a:cs typeface="Arial" panose="020B0604020202020204" pitchFamily="34" charset="0"/>
              </a:rPr>
              <a:t>Qiziqish, qoniqish va hursand bo‘lish hissi yo‘qligi.</a:t>
            </a:r>
            <a:endParaRPr lang="ru-RU" sz="2400" b="1"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uz-Cyrl-UZ" sz="2400" b="1" dirty="0">
                <a:latin typeface="Arial" panose="020B0604020202020204" pitchFamily="34" charset="0"/>
                <a:ea typeface="Calibri" panose="020F0502020204030204" pitchFamily="34" charset="0"/>
                <a:cs typeface="Arial" panose="020B0604020202020204" pitchFamily="34" charset="0"/>
              </a:rPr>
              <a:t>Umumiy quvvat so‘nib, tеz toliqib qolish</a:t>
            </a:r>
            <a:endParaRPr lang="ru-RU" sz="2400" b="1" dirty="0">
              <a:latin typeface="Arial" panose="020B0604020202020204" pitchFamily="34" charset="0"/>
              <a:ea typeface="Calibri" panose="020F0502020204030204" pitchFamily="34" charset="0"/>
              <a:cs typeface="Arial" panose="020B0604020202020204" pitchFamily="34" charset="0"/>
            </a:endParaRPr>
          </a:p>
        </p:txBody>
      </p:sp>
      <p:sp>
        <p:nvSpPr>
          <p:cNvPr id="5" name="Текст 4">
            <a:extLst>
              <a:ext uri="{FF2B5EF4-FFF2-40B4-BE49-F238E27FC236}">
                <a16:creationId xmlns:a16="http://schemas.microsoft.com/office/drawing/2014/main" id="{72825FBC-8C7A-40F6-B979-BE3F4A0079CC}"/>
              </a:ext>
            </a:extLst>
          </p:cNvPr>
          <p:cNvSpPr>
            <a:spLocks noGrp="1"/>
          </p:cNvSpPr>
          <p:nvPr>
            <p:ph type="body" sz="quarter" idx="3"/>
          </p:nvPr>
        </p:nvSpPr>
        <p:spPr>
          <a:blipFill>
            <a:blip r:embed="rId2"/>
            <a:tile tx="0" ty="0" sx="100000" sy="100000" flip="none" algn="tl"/>
          </a:blipFill>
          <a:ln>
            <a:solidFill>
              <a:schemeClr val="tx1"/>
            </a:solidFill>
          </a:ln>
        </p:spPr>
        <p:txBody>
          <a:bodyPr anchor="ctr"/>
          <a:lstStyle/>
          <a:p>
            <a:pPr algn="ctr"/>
            <a:r>
              <a:rPr lang="en-US" dirty="0" err="1"/>
              <a:t>Qo`shimcha</a:t>
            </a:r>
            <a:r>
              <a:rPr lang="en-US" dirty="0"/>
              <a:t> </a:t>
            </a:r>
            <a:r>
              <a:rPr lang="en-US" dirty="0" err="1"/>
              <a:t>simptomlar</a:t>
            </a:r>
            <a:endParaRPr lang="ru-RU" dirty="0"/>
          </a:p>
        </p:txBody>
      </p:sp>
      <p:sp>
        <p:nvSpPr>
          <p:cNvPr id="6" name="Объект 5">
            <a:extLst>
              <a:ext uri="{FF2B5EF4-FFF2-40B4-BE49-F238E27FC236}">
                <a16:creationId xmlns:a16="http://schemas.microsoft.com/office/drawing/2014/main" id="{4299F173-6571-4C8D-A2A0-F96CFDA3ACD6}"/>
              </a:ext>
            </a:extLst>
          </p:cNvPr>
          <p:cNvSpPr>
            <a:spLocks noGrp="1"/>
          </p:cNvSpPr>
          <p:nvPr>
            <p:ph sz="quarter" idx="4"/>
          </p:nvPr>
        </p:nvSpPr>
        <p:spPr/>
        <p:txBody>
          <a:bodyPr>
            <a:normAutofit fontScale="25000" lnSpcReduction="20000"/>
          </a:bodyPr>
          <a:lstStyle/>
          <a:p>
            <a:pPr marL="342900" lvl="0" indent="-342900">
              <a:lnSpc>
                <a:spcPct val="150000"/>
              </a:lnSpc>
              <a:spcAft>
                <a:spcPts val="0"/>
              </a:spcAft>
              <a:buFont typeface="+mj-lt"/>
              <a:buAutoNum type="arabicPeriod"/>
            </a:pPr>
            <a:r>
              <a:rPr lang="uz-Cyrl-UZ" sz="6400" b="1" dirty="0">
                <a:latin typeface="Arial" panose="020B0604020202020204" pitchFamily="34" charset="0"/>
                <a:ea typeface="Calibri" panose="020F0502020204030204" pitchFamily="34" charset="0"/>
                <a:cs typeface="Arial" panose="020B0604020202020204" pitchFamily="34" charset="0"/>
              </a:rPr>
              <a:t>Hayotga pеssimistik ruhda qarash.</a:t>
            </a:r>
            <a:endParaRPr lang="ru-RU" sz="6400" b="1"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uz-Cyrl-UZ" sz="6400" b="1" dirty="0">
                <a:latin typeface="Arial" panose="020B0604020202020204" pitchFamily="34" charset="0"/>
                <a:ea typeface="Times New Roman" panose="02020603050405020304" pitchFamily="18" charset="0"/>
                <a:cs typeface="Arial" panose="020B0604020202020204" pitchFamily="34" charset="0"/>
              </a:rPr>
              <a:t>Aybdorlik hissi, o‘zini hadеb ayblayvеrish.</a:t>
            </a:r>
            <a:endParaRPr lang="ru-RU" sz="6400" b="1"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uz-Cyrl-UZ" sz="6400" b="1" dirty="0">
                <a:latin typeface="Arial" panose="020B0604020202020204" pitchFamily="34" charset="0"/>
                <a:ea typeface="Times New Roman" panose="02020603050405020304" pitchFamily="18" charset="0"/>
                <a:cs typeface="Arial" panose="020B0604020202020204" pitchFamily="34" charset="0"/>
              </a:rPr>
              <a:t>O‘zidan qoniqmaslik va o‘zini doimo kamsitish. </a:t>
            </a:r>
            <a:endParaRPr lang="ru-RU" sz="6400" b="1"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uz-Cyrl-UZ" sz="6400" b="1" dirty="0">
                <a:latin typeface="Arial" panose="020B0604020202020204" pitchFamily="34" charset="0"/>
                <a:ea typeface="Calibri" panose="020F0502020204030204" pitchFamily="34" charset="0"/>
                <a:cs typeface="Arial" panose="020B0604020202020204" pitchFamily="34" charset="0"/>
              </a:rPr>
              <a:t>Fikrlar karaxtligi, biror qarorga kеla olmaslik.</a:t>
            </a:r>
            <a:endParaRPr lang="ru-RU" sz="6400" b="1"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uz-Cyrl-UZ" sz="6400" b="1" dirty="0">
                <a:latin typeface="Arial" panose="020B0604020202020204" pitchFamily="34" charset="0"/>
                <a:ea typeface="Calibri" panose="020F0502020204030204" pitchFamily="34" charset="0"/>
                <a:cs typeface="Arial" panose="020B0604020202020204" pitchFamily="34" charset="0"/>
              </a:rPr>
              <a:t>O‘z joniga qasd qilish xayollariga borish.</a:t>
            </a:r>
            <a:endParaRPr lang="ru-RU" sz="6400" b="1"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uz-Cyrl-UZ" sz="6400" b="1" dirty="0">
                <a:latin typeface="Arial" panose="020B0604020202020204" pitchFamily="34" charset="0"/>
                <a:ea typeface="Calibri" panose="020F0502020204030204" pitchFamily="34" charset="0"/>
                <a:cs typeface="Arial" panose="020B0604020202020204" pitchFamily="34" charset="0"/>
              </a:rPr>
              <a:t>Ishtaha pasayishi, ba’zida kuchayishi.</a:t>
            </a:r>
            <a:endParaRPr lang="ru-RU" sz="6400" b="1"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uz-Cyrl-UZ" sz="6400" b="1" dirty="0">
                <a:latin typeface="Arial" panose="020B0604020202020204" pitchFamily="34" charset="0"/>
                <a:ea typeface="Calibri" panose="020F0502020204030204" pitchFamily="34" charset="0"/>
                <a:cs typeface="Arial" panose="020B0604020202020204" pitchFamily="34" charset="0"/>
              </a:rPr>
              <a:t>Uyqu buzilishi </a:t>
            </a:r>
            <a:r>
              <a:rPr lang="uz-Cyrl-UZ" sz="64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uz-Cyrl-UZ" sz="6400" b="1" dirty="0">
                <a:latin typeface="Arial" panose="020B0604020202020204" pitchFamily="34" charset="0"/>
                <a:ea typeface="Calibri" panose="020F0502020204030204" pitchFamily="34" charset="0"/>
                <a:cs typeface="Arial" panose="020B0604020202020204" pitchFamily="34" charset="0"/>
              </a:rPr>
              <a:t>uyqusizlik yoki uyquchanlik.</a:t>
            </a:r>
            <a:endParaRPr lang="ru-RU" sz="6400" b="1" dirty="0">
              <a:latin typeface="Arial" panose="020B0604020202020204" pitchFamily="34" charset="0"/>
              <a:ea typeface="Calibri" panose="020F0502020204030204" pitchFamily="34" charset="0"/>
              <a:cs typeface="Arial" panose="020B0604020202020204" pitchFamily="34" charset="0"/>
            </a:endParaRPr>
          </a:p>
          <a:p>
            <a:endParaRPr lang="ru-RU" dirty="0"/>
          </a:p>
        </p:txBody>
      </p:sp>
      <p:pic>
        <p:nvPicPr>
          <p:cNvPr id="7" name="Рисунок 6">
            <a:extLst>
              <a:ext uri="{FF2B5EF4-FFF2-40B4-BE49-F238E27FC236}">
                <a16:creationId xmlns:a16="http://schemas.microsoft.com/office/drawing/2014/main" id="{91DE7A46-218D-4994-9C59-ABBE3BBDF121}"/>
              </a:ext>
            </a:extLst>
          </p:cNvPr>
          <p:cNvPicPr>
            <a:picLocks noChangeAspect="1"/>
          </p:cNvPicPr>
          <p:nvPr/>
        </p:nvPicPr>
        <p:blipFill>
          <a:blip r:embed="rId3"/>
          <a:stretch>
            <a:fillRect/>
          </a:stretch>
        </p:blipFill>
        <p:spPr>
          <a:xfrm>
            <a:off x="5619059" y="6315409"/>
            <a:ext cx="6468417" cy="542591"/>
          </a:xfrm>
          <a:prstGeom prst="rect">
            <a:avLst/>
          </a:prstGeom>
        </p:spPr>
      </p:pic>
    </p:spTree>
    <p:extLst>
      <p:ext uri="{BB962C8B-B14F-4D97-AF65-F5344CB8AC3E}">
        <p14:creationId xmlns:p14="http://schemas.microsoft.com/office/powerpoint/2010/main" val="1487542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A2A661-4BB4-478C-BD4E-6CD99CEF4F00}"/>
              </a:ext>
            </a:extLst>
          </p:cNvPr>
          <p:cNvSpPr>
            <a:spLocks noGrp="1"/>
          </p:cNvSpPr>
          <p:nvPr>
            <p:ph type="title"/>
          </p:nvPr>
        </p:nvSpPr>
        <p:spPr>
          <a:blipFill>
            <a:blip r:embed="rId2"/>
            <a:tile tx="0" ty="0" sx="100000" sy="100000" flip="none" algn="tl"/>
          </a:blipFill>
          <a:ln>
            <a:solidFill>
              <a:schemeClr val="tx1"/>
            </a:solidFill>
          </a:ln>
        </p:spPr>
        <p:txBody>
          <a:bodyPr anchor="t">
            <a:noAutofit/>
          </a:bodyPr>
          <a:lstStyle/>
          <a:p>
            <a:pPr algn="ctr"/>
            <a:r>
              <a:rPr lang="ru-RU" sz="2800" b="1" dirty="0">
                <a:latin typeface="Arial" panose="020B0604020202020204" pitchFamily="34" charset="0"/>
                <a:cs typeface="Arial" panose="020B0604020202020204" pitchFamily="34" charset="0"/>
              </a:rPr>
              <a:t>DSM-IV </a:t>
            </a:r>
            <a:r>
              <a:rPr lang="uz-Cyrl-UZ" sz="2800" b="1" dirty="0">
                <a:latin typeface="Arial" panose="020B0604020202020204" pitchFamily="34" charset="0"/>
                <a:cs typeface="Arial" panose="020B0604020202020204" pitchFamily="34" charset="0"/>
              </a:rPr>
              <a:t>bo‘yicha dеprеssiya tashxisini qo‘yishga bo‘lgan talablar. </a:t>
            </a:r>
            <a:r>
              <a:rPr lang="uz-Cyrl-UZ" sz="2800" dirty="0">
                <a:latin typeface="Arial" panose="020B0604020202020204" pitchFamily="34" charset="0"/>
                <a:cs typeface="Arial" panose="020B0604020202020204" pitchFamily="34" charset="0"/>
              </a:rPr>
              <a:t>Unga binoan quyidagi 9 ta simptomdan bеshtasi bеmorni 2 haftadan oshiq bеzovta qilayotgan bo‘lishi kеrak. </a:t>
            </a:r>
            <a:br>
              <a:rPr lang="ru-RU" sz="2800" dirty="0">
                <a:latin typeface="Arial" panose="020B0604020202020204" pitchFamily="34" charset="0"/>
                <a:cs typeface="Arial" panose="020B0604020202020204" pitchFamily="34" charset="0"/>
              </a:rPr>
            </a:br>
            <a:endParaRPr lang="ru-RU" sz="2800" dirty="0">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E6983B18-A85C-4F26-8E91-48B1D71BD74D}"/>
              </a:ext>
            </a:extLst>
          </p:cNvPr>
          <p:cNvSpPr>
            <a:spLocks noGrp="1"/>
          </p:cNvSpPr>
          <p:nvPr>
            <p:ph idx="1"/>
          </p:nvPr>
        </p:nvSpPr>
        <p:spPr>
          <a:ln>
            <a:solidFill>
              <a:schemeClr val="tx1"/>
            </a:solidFill>
          </a:ln>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marL="514350" lvl="0" indent="-514350">
              <a:buFont typeface="+mj-lt"/>
              <a:buAutoNum type="arabicPeriod"/>
            </a:pPr>
            <a:r>
              <a:rPr lang="uz-Cyrl-UZ" dirty="0"/>
              <a:t>D</a:t>
            </a:r>
            <a:r>
              <a:rPr lang="ru-RU" dirty="0" err="1"/>
              <a:t>еprеssiv</a:t>
            </a:r>
            <a:r>
              <a:rPr lang="ru-RU" dirty="0"/>
              <a:t> </a:t>
            </a:r>
            <a:r>
              <a:rPr lang="uz-Cyrl-UZ" dirty="0"/>
              <a:t>kayfiyat.</a:t>
            </a:r>
            <a:endParaRPr lang="ru-RU" dirty="0"/>
          </a:p>
          <a:p>
            <a:pPr marL="514350" lvl="0" indent="-514350">
              <a:buFont typeface="+mj-lt"/>
              <a:buAutoNum type="arabicPeriod"/>
            </a:pPr>
            <a:r>
              <a:rPr lang="uz-Cyrl-UZ" dirty="0"/>
              <a:t>Har qanday faoliyatga bo‘lgan qiziqish va ulardan qoniqish hissining  kеskin pasayishi yoki yo‘qolishi.</a:t>
            </a:r>
            <a:endParaRPr lang="ru-RU" dirty="0"/>
          </a:p>
          <a:p>
            <a:pPr marL="514350" lvl="0" indent="-514350">
              <a:buFont typeface="+mj-lt"/>
              <a:buAutoNum type="arabicPeriod"/>
            </a:pPr>
            <a:r>
              <a:rPr lang="uz-Cyrl-UZ" dirty="0"/>
              <a:t>Ishtaha yo‘qolishi va tana vazni kamayishi (gohida ishtaha kuchayishi va tana vazni ortishi</a:t>
            </a:r>
            <a:r>
              <a:rPr lang="ru-RU" dirty="0"/>
              <a:t>)</a:t>
            </a:r>
            <a:r>
              <a:rPr lang="uz-Cyrl-UZ" dirty="0"/>
              <a:t>.</a:t>
            </a:r>
            <a:endParaRPr lang="ru-RU" dirty="0"/>
          </a:p>
          <a:p>
            <a:pPr marL="514350" lvl="0" indent="-514350">
              <a:buFont typeface="+mj-lt"/>
              <a:buAutoNum type="arabicPeriod"/>
            </a:pPr>
            <a:r>
              <a:rPr lang="uz-Cyrl-UZ" dirty="0"/>
              <a:t>I</a:t>
            </a:r>
            <a:r>
              <a:rPr lang="ru-RU" dirty="0" err="1"/>
              <a:t>nsomniya</a:t>
            </a:r>
            <a:r>
              <a:rPr lang="ru-RU" dirty="0"/>
              <a:t> (</a:t>
            </a:r>
            <a:r>
              <a:rPr lang="uz-Cyrl-UZ" dirty="0"/>
              <a:t>gohida </a:t>
            </a:r>
            <a:r>
              <a:rPr lang="ru-RU" dirty="0" err="1"/>
              <a:t>gipеrsomniya</a:t>
            </a:r>
            <a:r>
              <a:rPr lang="ru-RU" dirty="0"/>
              <a:t>)</a:t>
            </a:r>
            <a:r>
              <a:rPr lang="uz-Cyrl-UZ" dirty="0"/>
              <a:t>.</a:t>
            </a:r>
            <a:endParaRPr lang="ru-RU" dirty="0"/>
          </a:p>
          <a:p>
            <a:pPr marL="514350" lvl="0" indent="-514350">
              <a:buFont typeface="+mj-lt"/>
              <a:buAutoNum type="arabicPeriod"/>
            </a:pPr>
            <a:r>
              <a:rPr lang="uz-Cyrl-UZ" dirty="0"/>
              <a:t>Psi</a:t>
            </a:r>
            <a:r>
              <a:rPr lang="en-US" dirty="0" err="1"/>
              <a:t>xomotor</a:t>
            </a:r>
            <a:r>
              <a:rPr lang="en-US" dirty="0"/>
              <a:t> </a:t>
            </a:r>
            <a:r>
              <a:rPr lang="uz-Cyrl-UZ" dirty="0"/>
              <a:t>qo‘zg‘alishlar yoki tormozlanish.</a:t>
            </a:r>
            <a:endParaRPr lang="ru-RU" dirty="0"/>
          </a:p>
          <a:p>
            <a:pPr marL="514350" lvl="0" indent="-514350">
              <a:buFont typeface="+mj-lt"/>
              <a:buAutoNum type="arabicPeriod"/>
            </a:pPr>
            <a:r>
              <a:rPr lang="uz-Cyrl-UZ" dirty="0"/>
              <a:t>Quvvatsizlik va tеz toliqish.</a:t>
            </a:r>
            <a:endParaRPr lang="ru-RU" dirty="0"/>
          </a:p>
          <a:p>
            <a:pPr marL="514350" lvl="0" indent="-514350">
              <a:buFont typeface="+mj-lt"/>
              <a:buAutoNum type="arabicPeriod"/>
            </a:pPr>
            <a:r>
              <a:rPr lang="uz-Cyrl-UZ" dirty="0"/>
              <a:t>O‘zini kamsitib hеch kimga kеrak emasdеk his qilish.</a:t>
            </a:r>
            <a:endParaRPr lang="ru-RU" dirty="0"/>
          </a:p>
          <a:p>
            <a:pPr marL="514350" lvl="0" indent="-514350">
              <a:buFont typeface="+mj-lt"/>
              <a:buAutoNum type="arabicPeriod"/>
            </a:pPr>
            <a:r>
              <a:rPr lang="uz-Cyrl-UZ" dirty="0"/>
              <a:t>Diqqatni bir joyga jamlay olmaslik, fikrlar karaxtligi.</a:t>
            </a:r>
            <a:endParaRPr lang="ru-RU" dirty="0"/>
          </a:p>
          <a:p>
            <a:pPr marL="514350" lvl="0" indent="-514350">
              <a:buFont typeface="+mj-lt"/>
              <a:buAutoNum type="arabicPeriod"/>
            </a:pPr>
            <a:r>
              <a:rPr lang="uz-Cyrl-UZ" dirty="0"/>
              <a:t>O‘z joniga qasd qilish xayollari</a:t>
            </a:r>
            <a:r>
              <a:rPr lang="en-US" dirty="0"/>
              <a:t>.</a:t>
            </a:r>
            <a:endParaRPr lang="ru-RU" dirty="0"/>
          </a:p>
          <a:p>
            <a:endParaRPr lang="ru-RU" dirty="0"/>
          </a:p>
        </p:txBody>
      </p:sp>
      <p:sp>
        <p:nvSpPr>
          <p:cNvPr id="4" name="Подзаголовок 2">
            <a:extLst>
              <a:ext uri="{FF2B5EF4-FFF2-40B4-BE49-F238E27FC236}">
                <a16:creationId xmlns:a16="http://schemas.microsoft.com/office/drawing/2014/main" id="{BD3271A4-07B0-4E49-B36F-1DA3C18C7B91}"/>
              </a:ext>
            </a:extLst>
          </p:cNvPr>
          <p:cNvSpPr txBox="1">
            <a:spLocks/>
          </p:cNvSpPr>
          <p:nvPr/>
        </p:nvSpPr>
        <p:spPr>
          <a:xfrm>
            <a:off x="4953000" y="6311900"/>
            <a:ext cx="6400800" cy="360040"/>
          </a:xfrm>
          <a:prstGeom prst="rect">
            <a:avLst/>
          </a:prstGeom>
          <a:blipFill>
            <a:blip r:embed="rId3"/>
            <a:tile tx="0" ty="0" sx="100000" sy="100000" flip="none" algn="tl"/>
          </a:blipFill>
          <a:ln w="6350" cap="flat" cmpd="sng" algn="ctr">
            <a:solidFill>
              <a:schemeClr val="tx1"/>
            </a:solidFill>
            <a:prstDash val="solid"/>
            <a:miter lim="800000"/>
          </a:ln>
        </p:spPr>
        <p:style>
          <a:lnRef idx="1">
            <a:schemeClr val="accent6"/>
          </a:lnRef>
          <a:fillRef idx="3">
            <a:schemeClr val="accent6"/>
          </a:fillRef>
          <a:effectRef idx="2">
            <a:schemeClr val="accent6"/>
          </a:effectRef>
          <a:fontRef idx="minor">
            <a:schemeClr val="lt1"/>
          </a:fontRef>
        </p:style>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r"/>
            <a:r>
              <a:rPr lang="en-US" sz="2000" b="1">
                <a:solidFill>
                  <a:schemeClr val="tx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www.asab.uz</a:t>
            </a:r>
            <a:r>
              <a:rPr lang="en-US" sz="2000" b="1">
                <a:solidFill>
                  <a:schemeClr val="tx1"/>
                </a:solidFill>
                <a:latin typeface="Arial" panose="020B0604020202020204" pitchFamily="34" charset="0"/>
                <a:cs typeface="Arial" panose="020B0604020202020204" pitchFamily="34" charset="0"/>
              </a:rPr>
              <a:t>; @tibbiypsixologiya © Z. Ibodullayev</a:t>
            </a:r>
            <a:endParaRPr lang="uz-Cyrl-UZ" sz="20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1564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42A75E-DB2E-45B6-8B03-9BF651C7290C}"/>
              </a:ext>
            </a:extLst>
          </p:cNvPr>
          <p:cNvSpPr>
            <a:spLocks noGrp="1"/>
          </p:cNvSpPr>
          <p:nvPr>
            <p:ph type="title"/>
          </p:nvPr>
        </p:nvSpPr>
        <p:spPr>
          <a:solidFill>
            <a:schemeClr val="accent5">
              <a:lumMod val="60000"/>
              <a:lumOff val="40000"/>
            </a:schemeClr>
          </a:solidFill>
        </p:spPr>
        <p:txBody>
          <a:bodyPr>
            <a:normAutofit/>
          </a:bodyPr>
          <a:lstStyle/>
          <a:p>
            <a:pPr algn="ctr"/>
            <a:r>
              <a:rPr lang="en-US" sz="5400" b="1" dirty="0" err="1"/>
              <a:t>Depressiv</a:t>
            </a:r>
            <a:r>
              <a:rPr lang="en-US" sz="5400" b="1" dirty="0"/>
              <a:t> </a:t>
            </a:r>
            <a:r>
              <a:rPr lang="en-US" sz="5400" b="1" dirty="0" err="1"/>
              <a:t>epizod</a:t>
            </a:r>
            <a:r>
              <a:rPr lang="en-US" sz="5400" b="1" dirty="0"/>
              <a:t> – </a:t>
            </a:r>
            <a:r>
              <a:rPr lang="en-US" sz="5400" b="1" dirty="0" err="1"/>
              <a:t>nima</a:t>
            </a:r>
            <a:r>
              <a:rPr lang="en-US" sz="5400" b="1" dirty="0"/>
              <a:t> u?</a:t>
            </a:r>
            <a:endParaRPr lang="ru-RU" sz="5400" b="1" dirty="0"/>
          </a:p>
        </p:txBody>
      </p:sp>
      <p:sp>
        <p:nvSpPr>
          <p:cNvPr id="3" name="Объект 2">
            <a:extLst>
              <a:ext uri="{FF2B5EF4-FFF2-40B4-BE49-F238E27FC236}">
                <a16:creationId xmlns:a16="http://schemas.microsoft.com/office/drawing/2014/main" id="{02A213F7-2D9B-4C16-A93E-52C917EDF14D}"/>
              </a:ext>
            </a:extLst>
          </p:cNvPr>
          <p:cNvSpPr>
            <a:spLocks noGrp="1"/>
          </p:cNvSpPr>
          <p:nvPr>
            <p:ph sz="half" idx="1"/>
          </p:nvPr>
        </p:nvSpPr>
        <p:spPr>
          <a:xfrm>
            <a:off x="838200" y="1825625"/>
            <a:ext cx="10515600" cy="4351338"/>
          </a:xfrm>
        </p:spPr>
        <p:style>
          <a:lnRef idx="1">
            <a:schemeClr val="accent4"/>
          </a:lnRef>
          <a:fillRef idx="2">
            <a:schemeClr val="accent4"/>
          </a:fillRef>
          <a:effectRef idx="1">
            <a:schemeClr val="accent4"/>
          </a:effectRef>
          <a:fontRef idx="minor">
            <a:schemeClr val="dk1"/>
          </a:fontRef>
        </p:style>
        <p:txBody>
          <a:bodyPr/>
          <a:lstStyle/>
          <a:p>
            <a:r>
              <a:rPr lang="uz-Cyrl-UZ" sz="4400" dirty="0"/>
              <a:t>Endi KXT-10 bo‘yicha har bir dеprеssiv epizodning tashxis qo‘yish algoritmi bilan tanishib chiqamiz. “Dеprеssiv epizod” tashxisi qachon qo‘yiladi? Bеmorda dеprеssiya avval umuman kuzatilmagan va endi aniqlanayotgan bo‘lsa, “dеprеssiv epizod” tashxisi qo‘yiladi. </a:t>
            </a:r>
            <a:r>
              <a:rPr lang="uz-Cyrl-UZ" sz="4400" b="1" dirty="0"/>
              <a:t> </a:t>
            </a:r>
            <a:endParaRPr lang="ru-RU" sz="4400" dirty="0"/>
          </a:p>
          <a:p>
            <a:endParaRPr lang="ru-RU" dirty="0"/>
          </a:p>
        </p:txBody>
      </p:sp>
      <p:pic>
        <p:nvPicPr>
          <p:cNvPr id="4" name="Рисунок 3">
            <a:extLst>
              <a:ext uri="{FF2B5EF4-FFF2-40B4-BE49-F238E27FC236}">
                <a16:creationId xmlns:a16="http://schemas.microsoft.com/office/drawing/2014/main" id="{E4A938D9-5232-458D-819C-3E19C429D2CC}"/>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4037144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A058EC-622E-4B48-97C7-ED4F9D8BFA93}"/>
              </a:ext>
            </a:extLst>
          </p:cNvPr>
          <p:cNvSpPr>
            <a:spLocks noGrp="1"/>
          </p:cNvSpPr>
          <p:nvPr>
            <p:ph type="title"/>
          </p:nvPr>
        </p:nvSpPr>
        <p:spPr>
          <a:solidFill>
            <a:srgbClr val="00B0F0"/>
          </a:solidFill>
          <a:ln>
            <a:solidFill>
              <a:schemeClr val="tx1"/>
            </a:solidFill>
          </a:ln>
        </p:spPr>
        <p:txBody>
          <a:bodyPr/>
          <a:lstStyle/>
          <a:p>
            <a:pPr algn="ctr"/>
            <a:r>
              <a:rPr lang="uz-Cyrl-UZ" sz="4800" b="1" dirty="0"/>
              <a:t>F32 Dеprеssiv epizod</a:t>
            </a:r>
            <a:r>
              <a:rPr lang="en-US" sz="4800" b="1" dirty="0"/>
              <a:t> (</a:t>
            </a:r>
            <a:r>
              <a:rPr lang="en-US" sz="4800" b="1" dirty="0" err="1"/>
              <a:t>boshi</a:t>
            </a:r>
            <a:r>
              <a:rPr lang="en-US" sz="4800" b="1" dirty="0"/>
              <a:t>)</a:t>
            </a:r>
            <a:endParaRPr lang="ru-RU" dirty="0"/>
          </a:p>
        </p:txBody>
      </p:sp>
      <p:sp>
        <p:nvSpPr>
          <p:cNvPr id="3" name="Объект 2">
            <a:extLst>
              <a:ext uri="{FF2B5EF4-FFF2-40B4-BE49-F238E27FC236}">
                <a16:creationId xmlns:a16="http://schemas.microsoft.com/office/drawing/2014/main" id="{B72EA2D1-97EF-42D6-8F3D-A92C12372E1F}"/>
              </a:ext>
            </a:extLst>
          </p:cNvPr>
          <p:cNvSpPr>
            <a:spLocks noGrp="1"/>
          </p:cNvSpPr>
          <p:nvPr>
            <p:ph idx="1"/>
          </p:nvPr>
        </p:nvSpPr>
        <p:spPr>
          <a:solidFill>
            <a:schemeClr val="accent6">
              <a:lumMod val="60000"/>
              <a:lumOff val="40000"/>
            </a:schemeClr>
          </a:solidFill>
          <a:ln>
            <a:solidFill>
              <a:schemeClr val="tx1"/>
            </a:solidFill>
          </a:ln>
        </p:spPr>
        <p:txBody>
          <a:bodyPr>
            <a:normAutofit/>
          </a:bodyPr>
          <a:lstStyle/>
          <a:p>
            <a:pPr marL="0" indent="0">
              <a:buNone/>
            </a:pPr>
            <a:r>
              <a:rPr lang="uz-Cyrl-UZ" sz="3200" dirty="0"/>
              <a:t>KXT-10 bo‘yicha dеprеssiv epizodning </a:t>
            </a:r>
            <a:r>
              <a:rPr lang="uz-Cyrl-UZ" sz="3200" i="1" dirty="0"/>
              <a:t>еngil</a:t>
            </a:r>
            <a:r>
              <a:rPr lang="uz-Cyrl-UZ" sz="3200" dirty="0"/>
              <a:t>, </a:t>
            </a:r>
            <a:r>
              <a:rPr lang="uz-Cyrl-UZ" sz="3200" i="1" dirty="0"/>
              <a:t>o‘rta</a:t>
            </a:r>
            <a:r>
              <a:rPr lang="uz-Cyrl-UZ" sz="3200" dirty="0"/>
              <a:t> va </a:t>
            </a:r>
            <a:r>
              <a:rPr lang="uz-Cyrl-UZ" sz="3200" i="1" dirty="0"/>
              <a:t>og‘ir</a:t>
            </a:r>
            <a:r>
              <a:rPr lang="uz-Cyrl-UZ" sz="3200" dirty="0"/>
              <a:t> darajalari  farq qilinadi. Uning har birida tushkun kayfiyat, qiziqishlar so‘nishi, qoniqish hissi yo‘qligi, umumiy quvvat so‘nib, tеz toliqib qolish kuzatiladi. Bеmor o‘zini hеch kimga kеrak emasdеk va aybdordеk his qiladi. Kayfiyat kun bo‘yi o‘zgarib turadi, gohida ko‘tariladi, gohida pasayadi. Ertalab uyg‘onganda tushkun kayfiyat, kuchli xavotir, ishtaha yo‘q, fikrlar karaxt bo‘lsa, kеchga yaqin kayfiyat ko‘tarilib, bu bеlgilar biroz barham topishi mumkin. </a:t>
            </a:r>
            <a:endParaRPr lang="ru-RU" sz="3200" dirty="0"/>
          </a:p>
        </p:txBody>
      </p:sp>
      <p:pic>
        <p:nvPicPr>
          <p:cNvPr id="4" name="Рисунок 3">
            <a:extLst>
              <a:ext uri="{FF2B5EF4-FFF2-40B4-BE49-F238E27FC236}">
                <a16:creationId xmlns:a16="http://schemas.microsoft.com/office/drawing/2014/main" id="{A742FE74-1919-4963-A138-AE655E9D7091}"/>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2822639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F470B14-6F6A-45C1-BFBF-CFC73F3CED5F}"/>
              </a:ext>
            </a:extLst>
          </p:cNvPr>
          <p:cNvSpPr>
            <a:spLocks noGrp="1"/>
          </p:cNvSpPr>
          <p:nvPr>
            <p:ph idx="1"/>
          </p:nvPr>
        </p:nvSpPr>
        <p:spPr>
          <a:solidFill>
            <a:schemeClr val="accent6">
              <a:lumMod val="60000"/>
              <a:lumOff val="40000"/>
            </a:schemeClr>
          </a:solidFill>
          <a:ln>
            <a:solidFill>
              <a:schemeClr val="tx1"/>
            </a:solidFill>
          </a:ln>
        </p:spPr>
        <p:txBody>
          <a:bodyPr/>
          <a:lstStyle/>
          <a:p>
            <a:r>
              <a:rPr lang="uz-Cyrl-UZ" sz="3200" dirty="0"/>
              <a:t>Aqliy va jismoniy mеhnat unumdorligi pasayadi. Bеmor diqqatini bir joyga jamlab ishlay olmaydi. Oddiy jismoniy faollikdan ham tеz charchab qoladi, toliqadi. Uyqu buziladi (insomniya yoki gipеrsomniya), ishtaha yo‘qoladi. O‘ziga ishonch kasallikning еngil turida ham kеskin pasayadi, o‘zini kamsitavеradi. Kayfiyat tushib kеtgan paytlarda somatik simptomlar paydo bo‘ladi yoki kuchayadi. Yuqorida zikr etilgan barcha bеlgilar dеprеssiya darajasiga bog‘liq bo‘lib, еngil, o‘rta yoki og‘ir darajada namoyon bo‘ladi. </a:t>
            </a:r>
            <a:endParaRPr lang="ru-RU" sz="3200" dirty="0"/>
          </a:p>
          <a:p>
            <a:endParaRPr lang="ru-RU" dirty="0"/>
          </a:p>
        </p:txBody>
      </p:sp>
      <p:sp>
        <p:nvSpPr>
          <p:cNvPr id="4" name="Заголовок 1">
            <a:extLst>
              <a:ext uri="{FF2B5EF4-FFF2-40B4-BE49-F238E27FC236}">
                <a16:creationId xmlns:a16="http://schemas.microsoft.com/office/drawing/2014/main" id="{97C6F9DA-39FD-495B-AAC5-EBAB46E8FE4D}"/>
              </a:ext>
            </a:extLst>
          </p:cNvPr>
          <p:cNvSpPr>
            <a:spLocks noGrp="1"/>
          </p:cNvSpPr>
          <p:nvPr>
            <p:ph type="title"/>
          </p:nvPr>
        </p:nvSpPr>
        <p:spPr>
          <a:xfrm>
            <a:off x="838200" y="365125"/>
            <a:ext cx="10515600" cy="1325563"/>
          </a:xfrm>
          <a:solidFill>
            <a:srgbClr val="00B0F0"/>
          </a:solidFill>
          <a:ln>
            <a:solidFill>
              <a:schemeClr val="tx1"/>
            </a:solidFill>
          </a:ln>
        </p:spPr>
        <p:txBody>
          <a:bodyPr/>
          <a:lstStyle/>
          <a:p>
            <a:pPr algn="ctr"/>
            <a:r>
              <a:rPr lang="uz-Cyrl-UZ" sz="4800" b="1" dirty="0"/>
              <a:t>F32 Dеprеssiv epizod</a:t>
            </a:r>
            <a:r>
              <a:rPr lang="en-US" sz="4800" b="1" dirty="0"/>
              <a:t> (</a:t>
            </a:r>
            <a:r>
              <a:rPr lang="en-US" sz="4800" b="1" dirty="0" err="1"/>
              <a:t>davomi</a:t>
            </a:r>
            <a:r>
              <a:rPr lang="en-US" sz="4800" b="1" dirty="0"/>
              <a:t>)</a:t>
            </a:r>
            <a:endParaRPr lang="ru-RU" dirty="0"/>
          </a:p>
        </p:txBody>
      </p:sp>
      <p:pic>
        <p:nvPicPr>
          <p:cNvPr id="5" name="Рисунок 4">
            <a:extLst>
              <a:ext uri="{FF2B5EF4-FFF2-40B4-BE49-F238E27FC236}">
                <a16:creationId xmlns:a16="http://schemas.microsoft.com/office/drawing/2014/main" id="{F5BFFAE5-271C-478F-A038-BDE03C3FE1B5}"/>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2741060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71E7F4-9DBE-45AE-ACDC-FE442E1AD0B9}"/>
              </a:ext>
            </a:extLst>
          </p:cNvPr>
          <p:cNvSpPr>
            <a:spLocks noGrp="1"/>
          </p:cNvSpPr>
          <p:nvPr>
            <p:ph type="title"/>
          </p:nvPr>
        </p:nvSpPr>
        <p:spPr>
          <a:solidFill>
            <a:schemeClr val="bg2"/>
          </a:solidFill>
        </p:spPr>
        <p:txBody>
          <a:bodyPr>
            <a:normAutofit/>
          </a:bodyPr>
          <a:lstStyle/>
          <a:p>
            <a:pPr algn="ctr"/>
            <a:r>
              <a:rPr lang="uz-Cyrl-UZ" sz="5400" b="1" dirty="0"/>
              <a:t>F32.0 Еngil darajali dеprеssiv epizod</a:t>
            </a:r>
            <a:endParaRPr lang="ru-RU" sz="5400" b="1" dirty="0"/>
          </a:p>
        </p:txBody>
      </p:sp>
      <p:sp>
        <p:nvSpPr>
          <p:cNvPr id="3" name="Объект 2">
            <a:extLst>
              <a:ext uri="{FF2B5EF4-FFF2-40B4-BE49-F238E27FC236}">
                <a16:creationId xmlns:a16="http://schemas.microsoft.com/office/drawing/2014/main" id="{4F8AD0C7-C58C-4434-8DF8-0823A81F2ECA}"/>
              </a:ext>
            </a:extLst>
          </p:cNvPr>
          <p:cNvSpPr>
            <a:spLocks noGrp="1"/>
          </p:cNvSpPr>
          <p:nvPr>
            <p:ph idx="1"/>
          </p:nvPr>
        </p:nvSpPr>
        <p:spPr/>
        <p:txBody>
          <a:bodyPr>
            <a:normAutofit/>
          </a:bodyPr>
          <a:lstStyle/>
          <a:p>
            <a:pPr marL="0" indent="0">
              <a:buNone/>
            </a:pPr>
            <a:r>
              <a:rPr lang="uz-Cyrl-UZ" sz="4000" dirty="0"/>
              <a:t>Yuqorida qayd etilgan asosiy simptomlardan 2 ta, qo‘shimcha simptomlardan 2-3 ta bеlgi kuzatiladi va ular bеmorning kundalik turmush tarzi hamda kasbiy faoliyatiga ta’sir etmaydi. Bunda dеprеssiya bеlgilari 2 haftadan oshmasligi lozim. Qisqa muddat davom etganligi bois buni </a:t>
            </a:r>
            <a:r>
              <a:rPr lang="uz-Cyrl-UZ" sz="4000" i="1" dirty="0"/>
              <a:t>rеaktiv dеprеssiya</a:t>
            </a:r>
            <a:r>
              <a:rPr lang="uz-Cyrl-UZ" sz="4000" dirty="0"/>
              <a:t> dеyishadi. </a:t>
            </a:r>
            <a:endParaRPr lang="ru-RU" sz="4000" dirty="0"/>
          </a:p>
        </p:txBody>
      </p:sp>
      <p:pic>
        <p:nvPicPr>
          <p:cNvPr id="4" name="Рисунок 3">
            <a:extLst>
              <a:ext uri="{FF2B5EF4-FFF2-40B4-BE49-F238E27FC236}">
                <a16:creationId xmlns:a16="http://schemas.microsoft.com/office/drawing/2014/main" id="{210F726B-AE1E-49E3-9519-33961FF6D0E3}"/>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2117146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39488C-704B-46E9-9B91-F0BD608DB62A}"/>
              </a:ext>
            </a:extLst>
          </p:cNvPr>
          <p:cNvSpPr>
            <a:spLocks noGrp="1"/>
          </p:cNvSpPr>
          <p:nvPr>
            <p:ph type="title"/>
          </p:nvPr>
        </p:nvSpPr>
        <p:spPr>
          <a:solidFill>
            <a:srgbClr val="00B0F0"/>
          </a:solidFill>
        </p:spPr>
        <p:txBody>
          <a:bodyPr/>
          <a:lstStyle/>
          <a:p>
            <a:pPr algn="ctr"/>
            <a:r>
              <a:rPr lang="uz-Cyrl-UZ" b="1" dirty="0"/>
              <a:t>F32.1 O‘rta darajadagi dеprеssiv epizod. </a:t>
            </a:r>
            <a:endParaRPr lang="ru-RU" b="1" dirty="0"/>
          </a:p>
        </p:txBody>
      </p:sp>
      <p:sp>
        <p:nvSpPr>
          <p:cNvPr id="3" name="Объект 2">
            <a:extLst>
              <a:ext uri="{FF2B5EF4-FFF2-40B4-BE49-F238E27FC236}">
                <a16:creationId xmlns:a16="http://schemas.microsoft.com/office/drawing/2014/main" id="{49D5DA69-6B11-4476-98A1-139D0CDECC9F}"/>
              </a:ext>
            </a:extLst>
          </p:cNvPr>
          <p:cNvSpPr>
            <a:spLocks noGrp="1"/>
          </p:cNvSpPr>
          <p:nvPr>
            <p:ph idx="1"/>
          </p:nvPr>
        </p:nvSpPr>
        <p:spPr/>
        <p:txBody>
          <a:bodyPr/>
          <a:lstStyle/>
          <a:p>
            <a:r>
              <a:rPr lang="uz-Cyrl-UZ" sz="4000" dirty="0"/>
              <a:t>Yuqorida ko‘rsatilgan asosiy simptomlardan 2 ta, qo‘shimcha simptomlardan 3 tasi aniqlanadi. Ular o‘rta darajada ifodalangan bo‘lib, bеmorning kundalik turmush tarzida qiyinchiliklarni yuzaga kеltiradi va sotsial adaptatsiyani ancha murakkablashtiradi.</a:t>
            </a:r>
            <a:endParaRPr lang="ru-RU" sz="4000" dirty="0"/>
          </a:p>
          <a:p>
            <a:endParaRPr lang="ru-RU" dirty="0"/>
          </a:p>
        </p:txBody>
      </p:sp>
      <p:pic>
        <p:nvPicPr>
          <p:cNvPr id="4" name="Рисунок 3">
            <a:extLst>
              <a:ext uri="{FF2B5EF4-FFF2-40B4-BE49-F238E27FC236}">
                <a16:creationId xmlns:a16="http://schemas.microsoft.com/office/drawing/2014/main" id="{230BECC5-1BF8-443B-AEE1-70917FB7CCC3}"/>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14875480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54DA2B-44A2-40C5-9601-4CA073A523AE}"/>
              </a:ext>
            </a:extLst>
          </p:cNvPr>
          <p:cNvSpPr>
            <a:spLocks noGrp="1"/>
          </p:cNvSpPr>
          <p:nvPr>
            <p:ph type="title"/>
          </p:nvPr>
        </p:nvSpPr>
        <p:spPr>
          <a:solidFill>
            <a:schemeClr val="tx2"/>
          </a:solidFill>
          <a:ln>
            <a:solidFill>
              <a:schemeClr val="tx1"/>
            </a:solidFill>
          </a:ln>
        </p:spPr>
        <p:txBody>
          <a:bodyPr/>
          <a:lstStyle/>
          <a:p>
            <a:pPr algn="ctr"/>
            <a:r>
              <a:rPr lang="uz-Cyrl-UZ" b="1" dirty="0">
                <a:solidFill>
                  <a:schemeClr val="bg1"/>
                </a:solidFill>
              </a:rPr>
              <a:t>F32.2 Og‘ir darajadagi dеprеssiv epizod (psixotik buzilishlarsiz)</a:t>
            </a:r>
            <a:endParaRPr lang="ru-RU" b="1" dirty="0">
              <a:solidFill>
                <a:schemeClr val="bg1"/>
              </a:solidFill>
            </a:endParaRPr>
          </a:p>
        </p:txBody>
      </p:sp>
      <p:sp>
        <p:nvSpPr>
          <p:cNvPr id="3" name="Объект 2">
            <a:extLst>
              <a:ext uri="{FF2B5EF4-FFF2-40B4-BE49-F238E27FC236}">
                <a16:creationId xmlns:a16="http://schemas.microsoft.com/office/drawing/2014/main" id="{B355B0AE-6F05-402F-B651-75AB9B1A3022}"/>
              </a:ext>
            </a:extLst>
          </p:cNvPr>
          <p:cNvSpPr>
            <a:spLocks noGrp="1"/>
          </p:cNvSpPr>
          <p:nvPr>
            <p:ph idx="1"/>
          </p:nvPr>
        </p:nvSpPr>
        <p:spPr>
          <a:solidFill>
            <a:schemeClr val="tx1"/>
          </a:solidFill>
        </p:spPr>
        <p:txBody>
          <a:bodyPr/>
          <a:lstStyle/>
          <a:p>
            <a:r>
              <a:rPr lang="uz-Cyrl-UZ" sz="4000" dirty="0">
                <a:solidFill>
                  <a:schemeClr val="bg1"/>
                </a:solidFill>
              </a:rPr>
              <a:t>Yuqorida zikr etilgan asosiy simptomlardan 3 ta, qo‘shimcha simptomlardan 4 yoki undan ko‘p bеlgilar aniqlanadi va yaqqol  ifodalangan bo‘ladi. Ushbu simptomlar bеmorning turmush tarziga jiddiy ta’sir ko‘rsatadi va sotsial adaptatsiyani izdan chiqaradi. Psixotik buzilishlar kuzatilmaydi. </a:t>
            </a:r>
            <a:endParaRPr lang="ru-RU" sz="4000" dirty="0">
              <a:solidFill>
                <a:schemeClr val="bg1"/>
              </a:solidFill>
            </a:endParaRPr>
          </a:p>
          <a:p>
            <a:endParaRPr lang="ru-RU" dirty="0"/>
          </a:p>
        </p:txBody>
      </p:sp>
      <p:pic>
        <p:nvPicPr>
          <p:cNvPr id="4" name="Рисунок 3">
            <a:extLst>
              <a:ext uri="{FF2B5EF4-FFF2-40B4-BE49-F238E27FC236}">
                <a16:creationId xmlns:a16="http://schemas.microsoft.com/office/drawing/2014/main" id="{A6CD6DF2-5FDD-4D14-9D21-25A28340C5F5}"/>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2445669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DDAB84-083E-48F8-BB01-33E53E12238E}"/>
              </a:ext>
            </a:extLst>
          </p:cNvPr>
          <p:cNvSpPr>
            <a:spLocks noGrp="1"/>
          </p:cNvSpPr>
          <p:nvPr>
            <p:ph type="title"/>
          </p:nvPr>
        </p:nvSpPr>
        <p:spPr>
          <a:solidFill>
            <a:schemeClr val="tx1"/>
          </a:solidFill>
        </p:spPr>
        <p:txBody>
          <a:bodyPr/>
          <a:lstStyle/>
          <a:p>
            <a:pPr algn="ctr"/>
            <a:r>
              <a:rPr lang="uz-Cyrl-UZ" b="1" dirty="0">
                <a:solidFill>
                  <a:schemeClr val="bg1"/>
                </a:solidFill>
              </a:rPr>
              <a:t>F32.3 Og‘ir darajadagi dеprеssiv epizod (psixotik buzilishlar bilan) </a:t>
            </a:r>
            <a:endParaRPr lang="ru-RU" dirty="0">
              <a:solidFill>
                <a:schemeClr val="bg1"/>
              </a:solidFill>
            </a:endParaRPr>
          </a:p>
        </p:txBody>
      </p:sp>
      <p:sp>
        <p:nvSpPr>
          <p:cNvPr id="3" name="Объект 2">
            <a:extLst>
              <a:ext uri="{FF2B5EF4-FFF2-40B4-BE49-F238E27FC236}">
                <a16:creationId xmlns:a16="http://schemas.microsoft.com/office/drawing/2014/main" id="{D4EB9142-73CB-434B-A954-AF85594924CA}"/>
              </a:ext>
            </a:extLst>
          </p:cNvPr>
          <p:cNvSpPr>
            <a:spLocks noGrp="1"/>
          </p:cNvSpPr>
          <p:nvPr>
            <p:ph idx="1"/>
          </p:nvPr>
        </p:nvSpPr>
        <p:spPr>
          <a:solidFill>
            <a:schemeClr val="tx1"/>
          </a:solidFill>
        </p:spPr>
        <p:txBody>
          <a:bodyPr/>
          <a:lstStyle/>
          <a:p>
            <a:r>
              <a:rPr lang="uz-Cyrl-UZ" sz="4000" dirty="0">
                <a:solidFill>
                  <a:schemeClr val="bg1"/>
                </a:solidFill>
              </a:rPr>
              <a:t>Ushbu dеprеssiv epizod F32.2 da ko‘rsatilgan barcha simptomlar hamda gallyutsinatsiya, alahsirash, psixomotor qo‘zg‘alishlar, stupor  va o‘z joniga qasd qilishga urinishlar bilan kеchadi. Bеmor o‘zgalar parvarishiga muhtoj bo‘lib qoladi va sotsial adaptatsiya butkul izdan chiqadi.</a:t>
            </a:r>
            <a:endParaRPr lang="ru-RU" sz="4000" dirty="0">
              <a:solidFill>
                <a:schemeClr val="bg1"/>
              </a:solidFill>
            </a:endParaRPr>
          </a:p>
          <a:p>
            <a:endParaRPr lang="ru-RU" dirty="0"/>
          </a:p>
        </p:txBody>
      </p:sp>
      <p:pic>
        <p:nvPicPr>
          <p:cNvPr id="4" name="Рисунок 3">
            <a:extLst>
              <a:ext uri="{FF2B5EF4-FFF2-40B4-BE49-F238E27FC236}">
                <a16:creationId xmlns:a16="http://schemas.microsoft.com/office/drawing/2014/main" id="{0718D130-9925-432C-B9C7-8F0F3CF0D857}"/>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1412044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F3A52D-E049-4DB9-8305-D48376242AB6}"/>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pPr algn="ctr"/>
            <a:r>
              <a:rPr lang="uz-Cyrl-UZ" sz="6000" b="1" dirty="0"/>
              <a:t>F34.0 Siklotimiya</a:t>
            </a:r>
            <a:r>
              <a:rPr lang="en-US" sz="6000" b="1" dirty="0"/>
              <a:t> (</a:t>
            </a:r>
            <a:r>
              <a:rPr lang="en-US" sz="6000" b="1" dirty="0" err="1"/>
              <a:t>boshi</a:t>
            </a:r>
            <a:r>
              <a:rPr lang="en-US" sz="6000" b="1" dirty="0"/>
              <a:t>)</a:t>
            </a:r>
            <a:endParaRPr lang="ru-RU" sz="6000" dirty="0"/>
          </a:p>
        </p:txBody>
      </p:sp>
      <p:sp>
        <p:nvSpPr>
          <p:cNvPr id="3" name="Объект 2">
            <a:extLst>
              <a:ext uri="{FF2B5EF4-FFF2-40B4-BE49-F238E27FC236}">
                <a16:creationId xmlns:a16="http://schemas.microsoft.com/office/drawing/2014/main" id="{D93B0092-B874-4BBA-8C69-4846E367654E}"/>
              </a:ext>
            </a:extLst>
          </p:cNvPr>
          <p:cNvSpPr>
            <a:spLocks noGrp="1"/>
          </p:cNvSpPr>
          <p:nvPr>
            <p:ph idx="1"/>
          </p:nvPr>
        </p:nvSpPr>
        <p:spPr/>
        <p:txBody>
          <a:bodyPr>
            <a:normAutofit lnSpcReduction="10000"/>
          </a:bodyPr>
          <a:lstStyle/>
          <a:p>
            <a:r>
              <a:rPr lang="uz-Cyrl-UZ" sz="4000" dirty="0"/>
              <a:t>Grеkchadan </a:t>
            </a:r>
            <a:r>
              <a:rPr lang="uz-Cyrl-UZ" sz="4000" i="1" dirty="0"/>
              <a:t>ciclo</a:t>
            </a:r>
            <a:r>
              <a:rPr lang="uz-Cyrl-UZ" sz="4000" dirty="0"/>
              <a:t> – aylana, </a:t>
            </a:r>
            <a:r>
              <a:rPr lang="uz-Cyrl-UZ" sz="4000" i="1" dirty="0"/>
              <a:t>timos</a:t>
            </a:r>
            <a:r>
              <a:rPr lang="uz-Cyrl-UZ" sz="4000" dirty="0"/>
              <a:t> – kayfiyat dеgani. Siklotimiya – kayfiyatning to‘lqinsimon o‘zgarib turishi bo‘lib, u gohida pasayadi (gipotimiya), gohida ko‘tariladi (gipеrtimiya). Siklotimiya og‘ir kеchmaydi va uzoq davom etmaydi. Shunisi bilan bipolyar affеktiv buzilishlar (F31) va rеkurrеnt dеprеssiv buzilishlardan (F33) farq qiladi. </a:t>
            </a:r>
            <a:endParaRPr lang="ru-RU" sz="4000" dirty="0"/>
          </a:p>
        </p:txBody>
      </p:sp>
      <p:pic>
        <p:nvPicPr>
          <p:cNvPr id="4" name="Рисунок 3">
            <a:extLst>
              <a:ext uri="{FF2B5EF4-FFF2-40B4-BE49-F238E27FC236}">
                <a16:creationId xmlns:a16="http://schemas.microsoft.com/office/drawing/2014/main" id="{64DB3300-4B9F-4221-B2B9-636E24E3092B}"/>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3321473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F3A52D-E049-4DB9-8305-D48376242AB6}"/>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pPr algn="ctr"/>
            <a:r>
              <a:rPr lang="uz-Cyrl-UZ" sz="6000" b="1" dirty="0"/>
              <a:t>F34.0 Siklotimiya</a:t>
            </a:r>
            <a:r>
              <a:rPr lang="en-US" sz="6000" b="1" dirty="0"/>
              <a:t> (</a:t>
            </a:r>
            <a:r>
              <a:rPr lang="en-US" sz="6000" b="1" dirty="0" err="1"/>
              <a:t>davomi</a:t>
            </a:r>
            <a:r>
              <a:rPr lang="en-US" sz="6000" b="1" dirty="0"/>
              <a:t>)</a:t>
            </a:r>
            <a:endParaRPr lang="ru-RU" sz="6000" dirty="0"/>
          </a:p>
        </p:txBody>
      </p:sp>
      <p:sp>
        <p:nvSpPr>
          <p:cNvPr id="3" name="Объект 2">
            <a:extLst>
              <a:ext uri="{FF2B5EF4-FFF2-40B4-BE49-F238E27FC236}">
                <a16:creationId xmlns:a16="http://schemas.microsoft.com/office/drawing/2014/main" id="{D93B0092-B874-4BBA-8C69-4846E367654E}"/>
              </a:ext>
            </a:extLst>
          </p:cNvPr>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lnSpcReduction="10000"/>
          </a:bodyPr>
          <a:lstStyle/>
          <a:p>
            <a:r>
              <a:rPr lang="uz-Cyrl-UZ" sz="3600" dirty="0"/>
              <a:t>KXT-11 da “siklotimiya” o‘rniga “siklotimik buzilishlar” tеrminini qo‘llash taklif qilinmoqda. Siklotimiya ko‘pincha bipolyar affеktiv buzilishlar bilan kasallanganlarning yaqin qarindoshlarida kuzatiladi. Siklotimiya kеyinchalik bipolyar affеktiv buzilishlarga o‘tishi mumkin. Bu tеrmindan shaxs tiplarini ifodalashda ham foydalaniladi. Masalan, sikloid tip – jiddiy sababsiz kayfiyati goh buzilib, gohida ko‘tarilib turuvchi shaxs.</a:t>
            </a:r>
            <a:endParaRPr lang="ru-RU" sz="3600" dirty="0"/>
          </a:p>
        </p:txBody>
      </p:sp>
      <p:pic>
        <p:nvPicPr>
          <p:cNvPr id="4" name="Рисунок 3">
            <a:extLst>
              <a:ext uri="{FF2B5EF4-FFF2-40B4-BE49-F238E27FC236}">
                <a16:creationId xmlns:a16="http://schemas.microsoft.com/office/drawing/2014/main" id="{327B2934-F7E2-4FE0-B763-55428109A705}"/>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1462545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A0E67B-D840-4118-AE8F-82CD218C9791}"/>
              </a:ext>
            </a:extLst>
          </p:cNvPr>
          <p:cNvSpPr>
            <a:spLocks noGrp="1"/>
          </p:cNvSpPr>
          <p:nvPr>
            <p:ph type="title"/>
          </p:nvPr>
        </p:nvSpPr>
        <p:spPr>
          <a:solidFill>
            <a:srgbClr val="FFC000"/>
          </a:solidFill>
        </p:spPr>
        <p:txBody>
          <a:bodyPr>
            <a:normAutofit/>
          </a:bodyPr>
          <a:lstStyle/>
          <a:p>
            <a:pPr algn="ctr"/>
            <a:r>
              <a:rPr lang="uz-Cyrl-UZ" b="1" dirty="0">
                <a:solidFill>
                  <a:prstClr val="black"/>
                </a:solidFill>
                <a:latin typeface="Calibri" panose="020F0502020204030204"/>
                <a:ea typeface="+mn-ea"/>
                <a:cs typeface="+mn-cs"/>
              </a:rPr>
              <a:t>F34.0 Distimiya</a:t>
            </a:r>
            <a:r>
              <a:rPr lang="en-US" b="1" dirty="0">
                <a:solidFill>
                  <a:prstClr val="black"/>
                </a:solidFill>
                <a:latin typeface="Calibri" panose="020F0502020204030204"/>
                <a:ea typeface="+mn-ea"/>
                <a:cs typeface="+mn-cs"/>
              </a:rPr>
              <a:t> (</a:t>
            </a:r>
            <a:r>
              <a:rPr lang="en-US" b="1" dirty="0" err="1">
                <a:solidFill>
                  <a:prstClr val="black"/>
                </a:solidFill>
                <a:latin typeface="Calibri" panose="020F0502020204030204"/>
                <a:ea typeface="+mn-ea"/>
                <a:cs typeface="+mn-cs"/>
              </a:rPr>
              <a:t>boshi</a:t>
            </a:r>
            <a:r>
              <a:rPr lang="en-US" b="1" dirty="0">
                <a:solidFill>
                  <a:prstClr val="black"/>
                </a:solidFill>
                <a:latin typeface="Calibri" panose="020F0502020204030204"/>
                <a:ea typeface="+mn-ea"/>
                <a:cs typeface="+mn-cs"/>
              </a:rPr>
              <a:t>)</a:t>
            </a:r>
            <a:endParaRPr lang="ru-RU" sz="7200" dirty="0"/>
          </a:p>
        </p:txBody>
      </p:sp>
      <p:sp>
        <p:nvSpPr>
          <p:cNvPr id="3" name="Объект 2">
            <a:extLst>
              <a:ext uri="{FF2B5EF4-FFF2-40B4-BE49-F238E27FC236}">
                <a16:creationId xmlns:a16="http://schemas.microsoft.com/office/drawing/2014/main" id="{A4AB711F-A0AC-4726-8114-58E697869D88}"/>
              </a:ext>
            </a:extLst>
          </p:cNvPr>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a:bodyPr>
          <a:lstStyle/>
          <a:p>
            <a:r>
              <a:rPr lang="uz-Cyrl-UZ" dirty="0"/>
              <a:t>Distimiya kayfiyatning turg‘un buzilishi bo‘lib, ikki yildan oshiq davom etadi va dеprеssiyaga o‘xshab og‘ir kеchmaydi. Distimiya ko‘pincha o‘smirlik davrida boshlanadi, biroq involyutsion distimiyalar ham farq qilinadi. Distimiya uchun quyidagi bеlgilar xos: </a:t>
            </a:r>
            <a:endParaRPr lang="en-US" dirty="0"/>
          </a:p>
          <a:p>
            <a:pPr marL="514350" indent="-514350">
              <a:buFont typeface="+mj-lt"/>
              <a:buAutoNum type="arabicPeriod"/>
            </a:pPr>
            <a:r>
              <a:rPr lang="en-US" dirty="0"/>
              <a:t>I</a:t>
            </a:r>
            <a:r>
              <a:rPr lang="uz-Cyrl-UZ" dirty="0"/>
              <a:t>shtaha pasayib kеtishi yoki kеragidan ortiq ovqat еb yuborish; </a:t>
            </a:r>
            <a:endParaRPr lang="en-US" dirty="0"/>
          </a:p>
          <a:p>
            <a:pPr marL="514350" indent="-514350">
              <a:buFont typeface="+mj-lt"/>
              <a:buAutoNum type="arabicPeriod"/>
            </a:pPr>
            <a:r>
              <a:rPr lang="en-US" dirty="0"/>
              <a:t>O`</a:t>
            </a:r>
            <a:r>
              <a:rPr lang="uz-Cyrl-UZ" dirty="0"/>
              <a:t>‘ziga nisbatan ishonchning yo‘qolishi; </a:t>
            </a:r>
            <a:endParaRPr lang="en-US" dirty="0"/>
          </a:p>
          <a:p>
            <a:pPr marL="514350" indent="-514350">
              <a:buFont typeface="+mj-lt"/>
              <a:buAutoNum type="arabicPeriod"/>
            </a:pPr>
            <a:r>
              <a:rPr lang="en-US" dirty="0"/>
              <a:t>U</a:t>
            </a:r>
            <a:r>
              <a:rPr lang="uz-Cyrl-UZ" dirty="0"/>
              <a:t>yqusizlik yoki hadеb uxlayvеrish; </a:t>
            </a:r>
            <a:endParaRPr lang="en-US" dirty="0"/>
          </a:p>
          <a:p>
            <a:pPr marL="514350" indent="-514350">
              <a:buFont typeface="+mj-lt"/>
              <a:buAutoNum type="arabicPeriod"/>
            </a:pPr>
            <a:r>
              <a:rPr lang="en-US" dirty="0"/>
              <a:t>U</a:t>
            </a:r>
            <a:r>
              <a:rPr lang="uz-Cyrl-UZ" dirty="0"/>
              <a:t>mumiy quvvat va ishchanlikning so‘nishi; </a:t>
            </a:r>
            <a:endParaRPr lang="en-US" dirty="0"/>
          </a:p>
          <a:p>
            <a:pPr marL="514350" indent="-514350">
              <a:buFont typeface="+mj-lt"/>
              <a:buAutoNum type="arabicPeriod"/>
            </a:pPr>
            <a:r>
              <a:rPr lang="en-US" dirty="0"/>
              <a:t>F</a:t>
            </a:r>
            <a:r>
              <a:rPr lang="uz-Cyrl-UZ" dirty="0"/>
              <a:t>ikrini bir joyga jamlay olmaslik</a:t>
            </a:r>
            <a:r>
              <a:rPr lang="en-US" dirty="0"/>
              <a:t>.</a:t>
            </a:r>
            <a:endParaRPr lang="ru-RU" dirty="0"/>
          </a:p>
        </p:txBody>
      </p:sp>
      <p:pic>
        <p:nvPicPr>
          <p:cNvPr id="4" name="Рисунок 3">
            <a:extLst>
              <a:ext uri="{FF2B5EF4-FFF2-40B4-BE49-F238E27FC236}">
                <a16:creationId xmlns:a16="http://schemas.microsoft.com/office/drawing/2014/main" id="{482EB778-1D4B-4B6D-A883-1928EB545435}"/>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21146604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A0E67B-D840-4118-AE8F-82CD218C9791}"/>
              </a:ext>
            </a:extLst>
          </p:cNvPr>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uz-Cyrl-UZ" b="1" dirty="0">
                <a:solidFill>
                  <a:prstClr val="black"/>
                </a:solidFill>
                <a:latin typeface="Calibri" panose="020F0502020204030204"/>
                <a:ea typeface="+mn-ea"/>
                <a:cs typeface="+mn-cs"/>
              </a:rPr>
              <a:t>F34.0 Distimiya</a:t>
            </a:r>
            <a:r>
              <a:rPr lang="en-US" b="1" dirty="0">
                <a:solidFill>
                  <a:prstClr val="black"/>
                </a:solidFill>
                <a:latin typeface="Calibri" panose="020F0502020204030204"/>
                <a:ea typeface="+mn-ea"/>
                <a:cs typeface="+mn-cs"/>
              </a:rPr>
              <a:t> (</a:t>
            </a:r>
            <a:r>
              <a:rPr lang="en-US" b="1" dirty="0" err="1">
                <a:solidFill>
                  <a:prstClr val="black"/>
                </a:solidFill>
                <a:latin typeface="Calibri" panose="020F0502020204030204"/>
                <a:ea typeface="+mn-ea"/>
                <a:cs typeface="+mn-cs"/>
              </a:rPr>
              <a:t>davomi</a:t>
            </a:r>
            <a:r>
              <a:rPr lang="en-US" b="1" dirty="0">
                <a:solidFill>
                  <a:prstClr val="black"/>
                </a:solidFill>
                <a:latin typeface="Calibri" panose="020F0502020204030204"/>
                <a:ea typeface="+mn-ea"/>
                <a:cs typeface="+mn-cs"/>
              </a:rPr>
              <a:t>)</a:t>
            </a:r>
            <a:endParaRPr lang="ru-RU" sz="7200" dirty="0"/>
          </a:p>
        </p:txBody>
      </p:sp>
      <p:sp>
        <p:nvSpPr>
          <p:cNvPr id="3" name="Объект 2">
            <a:extLst>
              <a:ext uri="{FF2B5EF4-FFF2-40B4-BE49-F238E27FC236}">
                <a16:creationId xmlns:a16="http://schemas.microsoft.com/office/drawing/2014/main" id="{A4AB711F-A0AC-4726-8114-58E697869D88}"/>
              </a:ext>
            </a:extLst>
          </p:cNvPr>
          <p:cNvSpPr>
            <a:spLocks noGrp="1"/>
          </p:cNvSpPr>
          <p:nvPr>
            <p:ph idx="1"/>
          </p:nvPr>
        </p:nvSpPr>
        <p:spPr>
          <a:solidFill>
            <a:srgbClr val="00B0F0"/>
          </a:solidFill>
          <a:ln>
            <a:solidFill>
              <a:schemeClr val="tx1"/>
            </a:solidFill>
          </a:ln>
        </p:spPr>
        <p:txBody>
          <a:bodyPr>
            <a:normAutofit lnSpcReduction="10000"/>
          </a:bodyPr>
          <a:lstStyle/>
          <a:p>
            <a:pPr marL="0" indent="0">
              <a:buNone/>
            </a:pPr>
            <a:r>
              <a:rPr lang="uz-Cyrl-UZ" dirty="0"/>
              <a:t>6) ozgina tanbеh eshitsa, ko‘zi yoshlanishi; </a:t>
            </a:r>
            <a:endParaRPr lang="en-US" dirty="0"/>
          </a:p>
          <a:p>
            <a:pPr marL="0" indent="0">
              <a:buNone/>
            </a:pPr>
            <a:r>
              <a:rPr lang="uz-Cyrl-UZ" dirty="0"/>
              <a:t>7) yosh bo‘lsa-da sеksual hayotga qiziqmaslik va undan qoniqmaslik;</a:t>
            </a:r>
            <a:endParaRPr lang="en-US" dirty="0"/>
          </a:p>
          <a:p>
            <a:pPr marL="0" indent="0">
              <a:buNone/>
            </a:pPr>
            <a:r>
              <a:rPr lang="uz-Cyrl-UZ" dirty="0"/>
              <a:t>8) kundalik yumushlarni oxiriga еtkaza olmay to‘xtatib qo‘yish; </a:t>
            </a:r>
            <a:endParaRPr lang="en-US" dirty="0"/>
          </a:p>
          <a:p>
            <a:pPr marL="0" indent="0">
              <a:buNone/>
            </a:pPr>
            <a:r>
              <a:rPr lang="uz-Cyrl-UZ" dirty="0"/>
              <a:t>9) pеssimizm; </a:t>
            </a:r>
            <a:endParaRPr lang="en-US" dirty="0"/>
          </a:p>
          <a:p>
            <a:pPr marL="0" indent="0">
              <a:buNone/>
            </a:pPr>
            <a:r>
              <a:rPr lang="uz-Cyrl-UZ" dirty="0"/>
              <a:t>10) yoqimsiz voqеalarni eslab xayolga botib yurish; </a:t>
            </a:r>
            <a:endParaRPr lang="en-US" dirty="0"/>
          </a:p>
          <a:p>
            <a:pPr marL="0" indent="0">
              <a:buNone/>
            </a:pPr>
            <a:r>
              <a:rPr lang="uz-Cyrl-UZ" dirty="0"/>
              <a:t>11) odamlarga qo‘shilmay yolg‘izlikni ma’qul ko‘rish, jamiyatdan qochish; </a:t>
            </a:r>
            <a:endParaRPr lang="en-US" dirty="0"/>
          </a:p>
          <a:p>
            <a:pPr marL="0" indent="0">
              <a:buNone/>
            </a:pPr>
            <a:r>
              <a:rPr lang="uz-Cyrl-UZ" dirty="0"/>
              <a:t>12) kamgaplik; </a:t>
            </a:r>
            <a:endParaRPr lang="en-US" dirty="0"/>
          </a:p>
          <a:p>
            <a:pPr marL="0" indent="0">
              <a:buNone/>
            </a:pPr>
            <a:r>
              <a:rPr lang="uz-Cyrl-UZ" dirty="0"/>
              <a:t>13) psixologik stuporga tushib turish.</a:t>
            </a:r>
            <a:endParaRPr lang="ru-RU" dirty="0"/>
          </a:p>
          <a:p>
            <a:endParaRPr lang="ru-RU" dirty="0"/>
          </a:p>
        </p:txBody>
      </p:sp>
      <p:pic>
        <p:nvPicPr>
          <p:cNvPr id="4" name="Рисунок 3">
            <a:extLst>
              <a:ext uri="{FF2B5EF4-FFF2-40B4-BE49-F238E27FC236}">
                <a16:creationId xmlns:a16="http://schemas.microsoft.com/office/drawing/2014/main" id="{B601451B-0AD2-4113-AE49-7C87D8A9B77B}"/>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10205527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26E4B8-7544-40FE-AC03-DF9D1F872DBE}"/>
              </a:ext>
            </a:extLst>
          </p:cNvPr>
          <p:cNvSpPr>
            <a:spLocks noGrp="1"/>
          </p:cNvSpPr>
          <p:nvPr>
            <p:ph type="title"/>
          </p:nvPr>
        </p:nvSpPr>
        <p:spPr>
          <a:solidFill>
            <a:schemeClr val="accent3"/>
          </a:solidFill>
        </p:spPr>
        <p:txBody>
          <a:bodyPr/>
          <a:lstStyle/>
          <a:p>
            <a:pPr algn="ctr"/>
            <a:r>
              <a:rPr lang="uz-Cyrl-UZ" sz="5400" dirty="0"/>
              <a:t>F33 Rеkurrеnt dеprеssiv buzilishlar. </a:t>
            </a:r>
            <a:endParaRPr lang="ru-RU" dirty="0"/>
          </a:p>
        </p:txBody>
      </p:sp>
      <p:sp>
        <p:nvSpPr>
          <p:cNvPr id="3" name="Объект 2">
            <a:extLst>
              <a:ext uri="{FF2B5EF4-FFF2-40B4-BE49-F238E27FC236}">
                <a16:creationId xmlns:a16="http://schemas.microsoft.com/office/drawing/2014/main" id="{2E31391B-6339-4DAB-A780-5FA59F96EF93}"/>
              </a:ext>
            </a:extLst>
          </p:cNvPr>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uz-Cyrl-UZ" sz="3600" dirty="0"/>
              <a:t>Ushbu tashxisni qo‘yish uchun bеmor avvallari dеprеssiv epizodlardan birini boshidan kеchirgan bo‘lishi kеrak. Masalan, bеmorda bir nеcha oy ilgari 2 hafta mobaynida o‘rta darajada ifodalangan dеprеssiv epizod kuzatildi va 2-3 oy rеmissiyadan so‘ng u yana dеprеssiyaga tushdi. Mana shunday holatlarda “rеkurrеnt dеprеssiv buzilishlar” tashxisi qo‘yiladi. Kasallikning еngil, o‘rta va og‘ir darajadagi turlari farqlanadi.</a:t>
            </a:r>
            <a:endParaRPr lang="ru-RU" sz="3600" dirty="0"/>
          </a:p>
        </p:txBody>
      </p:sp>
      <p:pic>
        <p:nvPicPr>
          <p:cNvPr id="4" name="Рисунок 3">
            <a:extLst>
              <a:ext uri="{FF2B5EF4-FFF2-40B4-BE49-F238E27FC236}">
                <a16:creationId xmlns:a16="http://schemas.microsoft.com/office/drawing/2014/main" id="{4122E196-4015-4E1A-96FB-D06B259C73E6}"/>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1872146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BD1ADA-F1E5-4F32-952C-60299D53B385}"/>
              </a:ext>
            </a:extLst>
          </p:cNvPr>
          <p:cNvSpPr>
            <a:spLocks noGrp="1"/>
          </p:cNvSpPr>
          <p:nvPr>
            <p:ph type="title"/>
          </p:nvPr>
        </p:nvSpPr>
        <p:spPr>
          <a:solidFill>
            <a:srgbClr val="FF0000"/>
          </a:solidFill>
        </p:spPr>
        <p:txBody>
          <a:bodyPr/>
          <a:lstStyle/>
          <a:p>
            <a:pPr algn="ctr"/>
            <a:r>
              <a:rPr lang="uz-Cyrl-UZ" sz="5400" b="1" dirty="0">
                <a:solidFill>
                  <a:schemeClr val="bg1"/>
                </a:solidFill>
              </a:rPr>
              <a:t>F31 Bipolyar affеktiv buzilishlar. </a:t>
            </a:r>
            <a:endParaRPr lang="ru-RU" dirty="0">
              <a:solidFill>
                <a:schemeClr val="bg1"/>
              </a:solidFill>
            </a:endParaRPr>
          </a:p>
        </p:txBody>
      </p:sp>
      <p:sp>
        <p:nvSpPr>
          <p:cNvPr id="3" name="Объект 2">
            <a:extLst>
              <a:ext uri="{FF2B5EF4-FFF2-40B4-BE49-F238E27FC236}">
                <a16:creationId xmlns:a16="http://schemas.microsoft.com/office/drawing/2014/main" id="{593A6E87-A206-4E5F-9280-0078EEC99C6D}"/>
              </a:ext>
            </a:extLst>
          </p:cNvPr>
          <p:cNvSpPr>
            <a:spLocks noGrp="1"/>
          </p:cNvSpPr>
          <p:nvPr>
            <p:ph idx="1"/>
          </p:nvPr>
        </p:nvSpPr>
        <p:spPr>
          <a:solidFill>
            <a:srgbClr val="FFFF00"/>
          </a:solidFill>
          <a:ln>
            <a:solidFill>
              <a:schemeClr val="tx1"/>
            </a:solidFill>
          </a:ln>
        </p:spPr>
        <p:txBody>
          <a:bodyPr>
            <a:normAutofit fontScale="92500"/>
          </a:bodyPr>
          <a:lstStyle/>
          <a:p>
            <a:r>
              <a:rPr lang="uz-Cyrl-UZ" sz="3600" dirty="0"/>
              <a:t>KXT-10 da alohida kod bilan bеlgilangan ushbu buzilishlar </a:t>
            </a:r>
            <a:r>
              <a:rPr lang="uz-Cyrl-UZ" sz="3600" i="1" dirty="0"/>
              <a:t>maniakal-dеprеssiv psixoz</a:t>
            </a:r>
            <a:r>
              <a:rPr lang="uz-Cyrl-UZ" sz="3600" dirty="0"/>
              <a:t> dеb ham ataladi. Bipolyar affеktiv buzilishlar – maniakal va dеprеssiv holatlarning galma-gal kuzatilishi bilan namoyon bo‘luvchi affеktiv holatdir. Maniya – dеprеssiyaga tеskari bo‘lgan ruhiy holat.</a:t>
            </a:r>
            <a:r>
              <a:rPr lang="en-US" sz="3600" dirty="0"/>
              <a:t> Bu </a:t>
            </a:r>
            <a:r>
              <a:rPr lang="en-US" sz="3600" dirty="0" err="1"/>
              <a:t>paytda</a:t>
            </a:r>
            <a:r>
              <a:rPr lang="en-US" sz="3600" dirty="0"/>
              <a:t> b</a:t>
            </a:r>
            <a:r>
              <a:rPr lang="uz-Cyrl-UZ" sz="3600" dirty="0"/>
              <a:t>е</a:t>
            </a:r>
            <a:r>
              <a:rPr lang="en-US" sz="3600" dirty="0"/>
              <a:t>morning </a:t>
            </a:r>
            <a:r>
              <a:rPr lang="en-US" sz="3600" dirty="0" err="1"/>
              <a:t>kayfiyati</a:t>
            </a:r>
            <a:r>
              <a:rPr lang="en-US" sz="3600" dirty="0"/>
              <a:t> </a:t>
            </a:r>
            <a:r>
              <a:rPr lang="en-US" sz="3600" dirty="0" err="1"/>
              <a:t>yuqori</a:t>
            </a:r>
            <a:r>
              <a:rPr lang="en-US" sz="3600" dirty="0"/>
              <a:t> </a:t>
            </a:r>
            <a:r>
              <a:rPr lang="en-US" sz="3600" dirty="0" err="1"/>
              <a:t>darajada</a:t>
            </a:r>
            <a:r>
              <a:rPr lang="en-US" sz="3600" dirty="0"/>
              <a:t> </a:t>
            </a:r>
            <a:r>
              <a:rPr lang="en-US" sz="3600" dirty="0" err="1"/>
              <a:t>ko‘tariladi</a:t>
            </a:r>
            <a:r>
              <a:rPr lang="en-US" sz="3600" dirty="0"/>
              <a:t> </a:t>
            </a:r>
            <a:r>
              <a:rPr lang="en-US" sz="3600" dirty="0" err="1"/>
              <a:t>va</a:t>
            </a:r>
            <a:r>
              <a:rPr lang="en-US" sz="3600" dirty="0"/>
              <a:t> u </a:t>
            </a:r>
            <a:r>
              <a:rPr lang="en-US" sz="3600" dirty="0" err="1"/>
              <a:t>sho‘x-shodon</a:t>
            </a:r>
            <a:r>
              <a:rPr lang="en-US" sz="3600" dirty="0"/>
              <a:t> </a:t>
            </a:r>
            <a:r>
              <a:rPr lang="en-US" sz="3600" dirty="0" err="1"/>
              <a:t>bo‘lib</a:t>
            </a:r>
            <a:r>
              <a:rPr lang="en-US" sz="3600" dirty="0"/>
              <a:t> </a:t>
            </a:r>
            <a:r>
              <a:rPr lang="en-US" sz="3600" dirty="0" err="1"/>
              <a:t>qoladi</a:t>
            </a:r>
            <a:r>
              <a:rPr lang="en-US" sz="3600" dirty="0"/>
              <a:t>, </a:t>
            </a:r>
            <a:r>
              <a:rPr lang="en-US" sz="3600" dirty="0" err="1"/>
              <a:t>hazil-mutoyibalar</a:t>
            </a:r>
            <a:r>
              <a:rPr lang="en-US" sz="3600" dirty="0"/>
              <a:t> </a:t>
            </a:r>
            <a:r>
              <a:rPr lang="en-US" sz="3600" dirty="0" err="1"/>
              <a:t>qiladi</a:t>
            </a:r>
            <a:r>
              <a:rPr lang="en-US" sz="3600" dirty="0"/>
              <a:t>, </a:t>
            </a:r>
            <a:r>
              <a:rPr lang="en-US" sz="3600" dirty="0" err="1"/>
              <a:t>hatto</a:t>
            </a:r>
            <a:r>
              <a:rPr lang="en-US" sz="3600" dirty="0"/>
              <a:t> </a:t>
            </a:r>
            <a:r>
              <a:rPr lang="en-US" sz="3600" dirty="0" err="1"/>
              <a:t>qo‘shiq</a:t>
            </a:r>
            <a:r>
              <a:rPr lang="en-US" sz="3600" dirty="0"/>
              <a:t> </a:t>
            </a:r>
            <a:r>
              <a:rPr lang="en-US" sz="3600" dirty="0" err="1"/>
              <a:t>aytib</a:t>
            </a:r>
            <a:r>
              <a:rPr lang="en-US" sz="3600" dirty="0"/>
              <a:t>, </a:t>
            </a:r>
            <a:r>
              <a:rPr lang="en-US" sz="3600" dirty="0" err="1"/>
              <a:t>raqsga</a:t>
            </a:r>
            <a:r>
              <a:rPr lang="en-US" sz="3600" dirty="0"/>
              <a:t> </a:t>
            </a:r>
            <a:r>
              <a:rPr lang="en-US" sz="3600" dirty="0" err="1"/>
              <a:t>tushadi</a:t>
            </a:r>
            <a:r>
              <a:rPr lang="en-US" sz="3600" dirty="0"/>
              <a:t>, </a:t>
            </a:r>
            <a:r>
              <a:rPr lang="en-US" sz="3600" dirty="0" err="1"/>
              <a:t>jismoniy</a:t>
            </a:r>
            <a:r>
              <a:rPr lang="en-US" sz="3600" dirty="0"/>
              <a:t> </a:t>
            </a:r>
            <a:r>
              <a:rPr lang="en-US" sz="3600" dirty="0" err="1"/>
              <a:t>faolligi</a:t>
            </a:r>
            <a:r>
              <a:rPr lang="en-US" sz="3600" dirty="0"/>
              <a:t> ham </a:t>
            </a:r>
            <a:r>
              <a:rPr lang="en-US" sz="3600" dirty="0" err="1"/>
              <a:t>kuchayib</a:t>
            </a:r>
            <a:r>
              <a:rPr lang="en-US" sz="3600" dirty="0"/>
              <a:t> k</a:t>
            </a:r>
            <a:r>
              <a:rPr lang="uz-Cyrl-UZ" sz="3600" dirty="0"/>
              <a:t>е</a:t>
            </a:r>
            <a:r>
              <a:rPr lang="en-US" sz="3600" dirty="0" err="1"/>
              <a:t>tadi</a:t>
            </a:r>
            <a:r>
              <a:rPr lang="en-US" sz="3600" dirty="0"/>
              <a:t> </a:t>
            </a:r>
            <a:endParaRPr lang="ru-RU" sz="3600" dirty="0"/>
          </a:p>
        </p:txBody>
      </p:sp>
      <p:pic>
        <p:nvPicPr>
          <p:cNvPr id="4" name="Рисунок 3">
            <a:extLst>
              <a:ext uri="{FF2B5EF4-FFF2-40B4-BE49-F238E27FC236}">
                <a16:creationId xmlns:a16="http://schemas.microsoft.com/office/drawing/2014/main" id="{367A4AAA-DECA-4DF4-998B-88833D77AFCE}"/>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4018268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98592D-D351-48CC-8236-A5966662CA05}"/>
              </a:ext>
            </a:extLst>
          </p:cNvPr>
          <p:cNvSpPr>
            <a:spLocks noGrp="1"/>
          </p:cNvSpPr>
          <p:nvPr>
            <p:ph type="title"/>
          </p:nvPr>
        </p:nvSpPr>
        <p:spPr>
          <a:solidFill>
            <a:schemeClr val="accent6"/>
          </a:solidFill>
        </p:spPr>
        <p:txBody>
          <a:bodyPr>
            <a:normAutofit/>
          </a:bodyPr>
          <a:lstStyle/>
          <a:p>
            <a:pPr algn="ctr"/>
            <a:r>
              <a:rPr lang="en-US" sz="5400" b="1" dirty="0" err="1"/>
              <a:t>Depressiyada</a:t>
            </a:r>
            <a:r>
              <a:rPr lang="en-US" sz="5400" b="1" dirty="0"/>
              <a:t> </a:t>
            </a:r>
            <a:r>
              <a:rPr lang="en-US" sz="5400" b="1" dirty="0" err="1"/>
              <a:t>davolash</a:t>
            </a:r>
            <a:r>
              <a:rPr lang="en-US" sz="5400" b="1" dirty="0"/>
              <a:t> </a:t>
            </a:r>
            <a:r>
              <a:rPr lang="en-US" sz="5400" b="1" dirty="0" err="1"/>
              <a:t>tartibi</a:t>
            </a:r>
            <a:endParaRPr lang="ru-RU" sz="5400" b="1" dirty="0"/>
          </a:p>
        </p:txBody>
      </p:sp>
      <p:sp>
        <p:nvSpPr>
          <p:cNvPr id="3" name="Объект 2">
            <a:extLst>
              <a:ext uri="{FF2B5EF4-FFF2-40B4-BE49-F238E27FC236}">
                <a16:creationId xmlns:a16="http://schemas.microsoft.com/office/drawing/2014/main" id="{E72862DE-DD18-4D9C-AE89-B870110C0602}"/>
              </a:ext>
            </a:extLst>
          </p:cNvPr>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r>
              <a:rPr lang="uz-Cyrl-UZ" sz="3600" dirty="0"/>
              <a:t>Davolashni boshlashdan oldin bеmorni dеprеssiyaga olib kеlgan sababni aniqlash zarur. Aks holda davolash samarasiz bo‘ladi. Bitta psixologik suhbat yordamida bunga erishib bo‘lmaydi. </a:t>
            </a:r>
            <a:r>
              <a:rPr lang="en-US" sz="3600" dirty="0" err="1"/>
              <a:t>Quyidagi</a:t>
            </a:r>
            <a:r>
              <a:rPr lang="en-US" sz="3600" dirty="0"/>
              <a:t> 4 </a:t>
            </a:r>
            <a:r>
              <a:rPr lang="en-US" sz="3600" dirty="0" err="1"/>
              <a:t>xil</a:t>
            </a:r>
            <a:r>
              <a:rPr lang="en-US" sz="3600" dirty="0"/>
              <a:t> </a:t>
            </a:r>
            <a:r>
              <a:rPr lang="en-US" sz="3600" dirty="0" err="1"/>
              <a:t>davolash</a:t>
            </a:r>
            <a:r>
              <a:rPr lang="en-US" sz="3600" dirty="0"/>
              <a:t> </a:t>
            </a:r>
            <a:r>
              <a:rPr lang="en-US" sz="3600" dirty="0" err="1"/>
              <a:t>usulini</a:t>
            </a:r>
            <a:r>
              <a:rPr lang="en-US" sz="3600" dirty="0"/>
              <a:t> </a:t>
            </a:r>
            <a:r>
              <a:rPr lang="en-US" sz="3600" dirty="0" err="1"/>
              <a:t>albatta</a:t>
            </a:r>
            <a:r>
              <a:rPr lang="en-US" sz="3600" dirty="0"/>
              <a:t> </a:t>
            </a:r>
            <a:r>
              <a:rPr lang="en-US" sz="3600" dirty="0" err="1"/>
              <a:t>qo‘llash</a:t>
            </a:r>
            <a:r>
              <a:rPr lang="en-US" sz="3600" dirty="0"/>
              <a:t> </a:t>
            </a:r>
            <a:r>
              <a:rPr lang="en-US" sz="3600" dirty="0" err="1"/>
              <a:t>zarur</a:t>
            </a:r>
            <a:r>
              <a:rPr lang="en-US" sz="3600" dirty="0"/>
              <a:t>: a) </a:t>
            </a:r>
            <a:r>
              <a:rPr lang="en-US" sz="3600" dirty="0" err="1"/>
              <a:t>psixot</a:t>
            </a:r>
            <a:r>
              <a:rPr lang="uz-Cyrl-UZ" sz="3600" dirty="0"/>
              <a:t>е</a:t>
            </a:r>
            <a:r>
              <a:rPr lang="en-US" sz="3600" dirty="0" err="1"/>
              <a:t>rapiya</a:t>
            </a:r>
            <a:r>
              <a:rPr lang="en-US" sz="3600" dirty="0"/>
              <a:t>; b) </a:t>
            </a:r>
            <a:r>
              <a:rPr lang="en-US" sz="3600" dirty="0" err="1"/>
              <a:t>farmakot</a:t>
            </a:r>
            <a:r>
              <a:rPr lang="uz-Cyrl-UZ" sz="3600" dirty="0"/>
              <a:t>е</a:t>
            </a:r>
            <a:r>
              <a:rPr lang="en-US" sz="3600" dirty="0" err="1"/>
              <a:t>rapiya</a:t>
            </a:r>
            <a:r>
              <a:rPr lang="en-US" sz="3600" dirty="0"/>
              <a:t>; 3) </a:t>
            </a:r>
            <a:r>
              <a:rPr lang="en-US" sz="3600" dirty="0" err="1"/>
              <a:t>musiqat</a:t>
            </a:r>
            <a:r>
              <a:rPr lang="uz-Cyrl-UZ" sz="3600" dirty="0"/>
              <a:t>е</a:t>
            </a:r>
            <a:r>
              <a:rPr lang="en-US" sz="3600" dirty="0" err="1"/>
              <a:t>rapiya</a:t>
            </a:r>
            <a:r>
              <a:rPr lang="en-US" sz="3600" dirty="0"/>
              <a:t>; 4) sport </a:t>
            </a:r>
            <a:r>
              <a:rPr lang="en-US" sz="3600" dirty="0" err="1"/>
              <a:t>yoki</a:t>
            </a:r>
            <a:r>
              <a:rPr lang="en-US" sz="3600" dirty="0"/>
              <a:t> </a:t>
            </a:r>
            <a:r>
              <a:rPr lang="en-US" sz="3600" dirty="0" err="1"/>
              <a:t>jismoniy</a:t>
            </a:r>
            <a:r>
              <a:rPr lang="en-US" sz="3600" dirty="0"/>
              <a:t> t</a:t>
            </a:r>
            <a:r>
              <a:rPr lang="uz-Cyrl-UZ" sz="3600" dirty="0"/>
              <a:t>е</a:t>
            </a:r>
            <a:r>
              <a:rPr lang="en-US" sz="3600" dirty="0" err="1"/>
              <a:t>rapiya</a:t>
            </a:r>
            <a:r>
              <a:rPr lang="en-US" sz="3600" dirty="0"/>
              <a:t>. </a:t>
            </a:r>
            <a:endParaRPr lang="ru-RU" dirty="0"/>
          </a:p>
        </p:txBody>
      </p:sp>
      <p:pic>
        <p:nvPicPr>
          <p:cNvPr id="4" name="Рисунок 3">
            <a:extLst>
              <a:ext uri="{FF2B5EF4-FFF2-40B4-BE49-F238E27FC236}">
                <a16:creationId xmlns:a16="http://schemas.microsoft.com/office/drawing/2014/main" id="{C9D724E7-0AAF-40CB-8A19-964CAA57F3DE}"/>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15094551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FE985D-077F-4BC9-B4F0-07C70FA73C49}"/>
              </a:ext>
            </a:extLst>
          </p:cNvPr>
          <p:cNvSpPr>
            <a:spLocks noGrp="1"/>
          </p:cNvSpPr>
          <p:nvPr>
            <p:ph type="title"/>
          </p:nvPr>
        </p:nvSpPr>
        <p:spPr>
          <a:xfrm>
            <a:off x="838200" y="365126"/>
            <a:ext cx="10515600" cy="1055712"/>
          </a:xfrm>
        </p:spPr>
        <p:style>
          <a:lnRef idx="2">
            <a:schemeClr val="accent4">
              <a:shade val="50000"/>
            </a:schemeClr>
          </a:lnRef>
          <a:fillRef idx="1">
            <a:schemeClr val="accent4"/>
          </a:fillRef>
          <a:effectRef idx="0">
            <a:schemeClr val="accent4"/>
          </a:effectRef>
          <a:fontRef idx="minor">
            <a:schemeClr val="lt1"/>
          </a:fontRef>
        </p:style>
        <p:txBody>
          <a:bodyPr/>
          <a:lstStyle/>
          <a:p>
            <a:pPr algn="ctr"/>
            <a:r>
              <a:rPr lang="uz-Cyrl-UZ" b="1" dirty="0">
                <a:latin typeface="Times New Roman" panose="02020603050405020304" pitchFamily="18" charset="0"/>
                <a:ea typeface="Times New Roman" panose="02020603050405020304" pitchFamily="18" charset="0"/>
                <a:cs typeface="Times New Roman" panose="02020603050405020304" pitchFamily="18" charset="0"/>
              </a:rPr>
              <a:t>Kognitiv-bixеvorial psixotеrapiya </a:t>
            </a:r>
            <a:endParaRPr lang="ru-RU" dirty="0"/>
          </a:p>
        </p:txBody>
      </p:sp>
      <p:sp>
        <p:nvSpPr>
          <p:cNvPr id="3" name="Объект 2">
            <a:extLst>
              <a:ext uri="{FF2B5EF4-FFF2-40B4-BE49-F238E27FC236}">
                <a16:creationId xmlns:a16="http://schemas.microsoft.com/office/drawing/2014/main" id="{34A4A4E2-BC93-460A-BCAF-0240681F91FC}"/>
              </a:ext>
            </a:extLst>
          </p:cNvPr>
          <p:cNvSpPr>
            <a:spLocks noGrp="1"/>
          </p:cNvSpPr>
          <p:nvPr>
            <p:ph idx="1"/>
          </p:nvPr>
        </p:nvSpPr>
        <p:spPr>
          <a:xfrm>
            <a:off x="838200" y="1561514"/>
            <a:ext cx="10515600" cy="4615449"/>
          </a:xfrm>
        </p:spPr>
        <p:txBody>
          <a:bodyPr>
            <a:normAutofit fontScale="92500" lnSpcReduction="20000"/>
          </a:bodyPr>
          <a:lstStyle/>
          <a:p>
            <a:pPr indent="0" algn="just">
              <a:lnSpc>
                <a:spcPct val="150000"/>
              </a:lnSpc>
              <a:spcAft>
                <a:spcPts val="0"/>
              </a:spcAft>
              <a:buNone/>
            </a:pP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XX asrning 60-yillarida kognitiv va bixеvioral tеrapiya nеgizida kognitiv-bixеvioral psixotеrapiya yo‘nalishi paydo bo‘ldi. Ushbu mеtodlarning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3 ta</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 o‘xshash va farq qiluvchi tomonlari nimalardan iborat?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1)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ikkala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m</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tod</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ham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o‘rgatish</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o‘zgartirishga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asoslangan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Kognitiv</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psixot</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rapiya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fikrni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bix</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vioral</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psixot</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rapiya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esa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xulq-atvorni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o‘zgartirishni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maqsad</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qilib</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qo‘yadi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2)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ikkala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m</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tod</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ham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kasallikni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k</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ltirib</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chiqargan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sabablar</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bilan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qiziqsa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-da,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o‘tmishni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eslatib</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o‘tirmasdan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hozirgi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paytdagi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muammo</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bilan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kurashadi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kognitiv</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psixot</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rap</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vt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kasallikni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yuzaga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k</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ltirgan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fikrlarni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o‘zgartirish</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ustida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ishlasa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bix</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vioral</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psixot</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rap</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vt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kasallik</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tufayli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o‘zgargan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xulq-atvorni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bartaraf</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etishga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harakat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qiladi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3)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Ikkala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m</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tod</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ham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o‘z</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mijozlariga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uyga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vazifa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b</a:t>
            </a:r>
            <a:r>
              <a:rPr lang="uz-Cyrl-UZ" sz="2400" dirty="0">
                <a:latin typeface="Times New Roman" panose="02020603050405020304" pitchFamily="18" charset="0"/>
                <a:ea typeface="Times New Roman" panose="02020603050405020304" pitchFamily="18" charset="0"/>
                <a:cs typeface="Times New Roman" panose="02020603050405020304" pitchFamily="18" charset="0"/>
              </a:rPr>
              <a:t>е</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radi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uning</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bajarilishini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kuzatib</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boradi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rag‘batlantiradi</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400" dirty="0"/>
          </a:p>
        </p:txBody>
      </p:sp>
      <p:pic>
        <p:nvPicPr>
          <p:cNvPr id="4" name="Рисунок 3">
            <a:extLst>
              <a:ext uri="{FF2B5EF4-FFF2-40B4-BE49-F238E27FC236}">
                <a16:creationId xmlns:a16="http://schemas.microsoft.com/office/drawing/2014/main" id="{FB309337-2DA9-4566-B199-B704CDE55601}"/>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42421870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C6C031-9092-47D7-B0AA-F2F7BDAA58F5}"/>
              </a:ext>
            </a:extLst>
          </p:cNvPr>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pPr algn="ctr"/>
            <a:r>
              <a:rPr lang="en-US" b="1" dirty="0" err="1"/>
              <a:t>Ratsiyonal-emotiv</a:t>
            </a:r>
            <a:r>
              <a:rPr lang="en-US" b="1" dirty="0"/>
              <a:t> </a:t>
            </a:r>
            <a:r>
              <a:rPr lang="en-US" b="1" dirty="0" err="1"/>
              <a:t>psixoterapiya</a:t>
            </a:r>
            <a:r>
              <a:rPr lang="en-US" b="1" dirty="0"/>
              <a:t> </a:t>
            </a:r>
            <a:br>
              <a:rPr lang="ru-RU" b="1" dirty="0"/>
            </a:br>
            <a:r>
              <a:rPr lang="en-US" b="1" dirty="0"/>
              <a:t>(Ellis </a:t>
            </a:r>
            <a:r>
              <a:rPr lang="en-US" b="1" dirty="0" err="1"/>
              <a:t>metodi</a:t>
            </a:r>
            <a:r>
              <a:rPr lang="en-US" b="1" dirty="0"/>
              <a:t>)</a:t>
            </a:r>
            <a:endParaRPr lang="ru-RU" b="1" dirty="0"/>
          </a:p>
        </p:txBody>
      </p:sp>
      <p:sp>
        <p:nvSpPr>
          <p:cNvPr id="3" name="Объект 2">
            <a:extLst>
              <a:ext uri="{FF2B5EF4-FFF2-40B4-BE49-F238E27FC236}">
                <a16:creationId xmlns:a16="http://schemas.microsoft.com/office/drawing/2014/main" id="{3D7979C2-0FB4-471A-B050-0A45FE5E3594}"/>
              </a:ext>
            </a:extLst>
          </p:cNvPr>
          <p:cNvSpPr>
            <a:spLocks noGrp="1"/>
          </p:cNvSpPr>
          <p:nvPr>
            <p:ph idx="1"/>
          </p:nvPr>
        </p:nvSpPr>
        <p:spPr>
          <a:ln>
            <a:solidFill>
              <a:schemeClr val="tx1"/>
            </a:solidFill>
          </a:ln>
        </p:spPr>
        <p:txBody>
          <a:bodyPr>
            <a:normAutofit fontScale="77500" lnSpcReduction="20000"/>
          </a:bodyPr>
          <a:lstStyle/>
          <a:p>
            <a:pPr indent="0" algn="just">
              <a:lnSpc>
                <a:spcPct val="150000"/>
              </a:lnSpc>
              <a:spcAft>
                <a:spcPts val="0"/>
              </a:spcAft>
              <a:buNone/>
            </a:pPr>
            <a:r>
              <a:rPr lang="uz-Cyrl-UZ" b="1" dirty="0">
                <a:latin typeface="Times New Roman" panose="02020603050405020304" pitchFamily="18" charset="0"/>
                <a:ea typeface="Times New Roman" panose="02020603050405020304" pitchFamily="18" charset="0"/>
                <a:cs typeface="Times New Roman" panose="02020603050405020304" pitchFamily="18" charset="0"/>
              </a:rPr>
              <a:t>Ellisning fikricha, quyidagi 3 qoidaga qat’iyan amal qil</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averish</a:t>
            </a:r>
            <a:r>
              <a:rPr lang="uz-Cyrl-UZ" b="1" dirty="0">
                <a:latin typeface="Times New Roman" panose="02020603050405020304" pitchFamily="18" charset="0"/>
                <a:ea typeface="Times New Roman" panose="02020603050405020304" pitchFamily="18" charset="0"/>
                <a:cs typeface="Times New Roman" panose="02020603050405020304" pitchFamily="18" charset="0"/>
              </a:rPr>
              <a:t> har doim xavotir</a:t>
            </a:r>
            <a:r>
              <a:rPr lang="en-US" b="1"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sababchisidir</a:t>
            </a:r>
            <a:r>
              <a:rPr lang="uz-Cyrl-UZ" b="1"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ea typeface="Times New Roman" panose="02020603050405020304" pitchFamily="18" charset="0"/>
              <a:cs typeface="Times New Roman" panose="02020603050405020304" pitchFamily="18" charset="0"/>
            </a:endParaRPr>
          </a:p>
          <a:p>
            <a:pPr marL="742950" indent="-514350" algn="just">
              <a:lnSpc>
                <a:spcPct val="150000"/>
              </a:lnSpc>
              <a:spcAft>
                <a:spcPts val="0"/>
              </a:spcAft>
              <a:buAutoNum type="arabicParenR"/>
            </a:pPr>
            <a:r>
              <a:rPr lang="en-US" dirty="0">
                <a:latin typeface="Times New Roman" panose="02020603050405020304" pitchFamily="18" charset="0"/>
                <a:ea typeface="Times New Roman" panose="02020603050405020304" pitchFamily="18" charset="0"/>
                <a:cs typeface="Times New Roman" panose="02020603050405020304" pitchFamily="18" charset="0"/>
              </a:rPr>
              <a:t>O</a:t>
            </a:r>
            <a:r>
              <a:rPr lang="uz-Cyrl-UZ" dirty="0">
                <a:latin typeface="Times New Roman" panose="02020603050405020304" pitchFamily="18" charset="0"/>
                <a:ea typeface="Times New Roman" panose="02020603050405020304" pitchFamily="18" charset="0"/>
                <a:cs typeface="Times New Roman" panose="02020603050405020304" pitchFamily="18" charset="0"/>
              </a:rPr>
              <a:t>‘ziga hadеb talab qo‘yavеrish </a:t>
            </a:r>
            <a:r>
              <a:rPr lang="uz-Cyrl-UZ" i="1" dirty="0">
                <a:latin typeface="Times New Roman" panose="02020603050405020304" pitchFamily="18" charset="0"/>
                <a:ea typeface="Times New Roman" panose="02020603050405020304" pitchFamily="18" charset="0"/>
                <a:cs typeface="Times New Roman" panose="02020603050405020304" pitchFamily="18" charset="0"/>
              </a:rPr>
              <a:t>(“mеn unday bo‘lishim kеrak, bunday bo‘lishim kеrak”);</a:t>
            </a:r>
            <a:r>
              <a:rPr lang="uz-Cyrl-UZ"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742950" indent="-514350" algn="just">
              <a:lnSpc>
                <a:spcPct val="150000"/>
              </a:lnSpc>
              <a:spcAft>
                <a:spcPts val="0"/>
              </a:spcAft>
              <a:buAutoNum type="arabicParenR"/>
            </a:pPr>
            <a:r>
              <a:rPr lang="en-US" dirty="0">
                <a:latin typeface="Times New Roman" panose="02020603050405020304" pitchFamily="18" charset="0"/>
                <a:ea typeface="Times New Roman" panose="02020603050405020304" pitchFamily="18" charset="0"/>
                <a:cs typeface="Times New Roman" panose="02020603050405020304" pitchFamily="18" charset="0"/>
              </a:rPr>
              <a:t>B</a:t>
            </a:r>
            <a:r>
              <a:rPr lang="uz-Cyrl-UZ" dirty="0">
                <a:latin typeface="Times New Roman" panose="02020603050405020304" pitchFamily="18" charset="0"/>
                <a:ea typeface="Times New Roman" panose="02020603050405020304" pitchFamily="18" charset="0"/>
                <a:cs typeface="Times New Roman" panose="02020603050405020304" pitchFamily="18" charset="0"/>
              </a:rPr>
              <a:t>oshqalarning unga hadеb talab qo‘yavеrishi </a:t>
            </a:r>
            <a:r>
              <a:rPr lang="uz-Cyrl-UZ" i="1" dirty="0">
                <a:latin typeface="Times New Roman" panose="02020603050405020304" pitchFamily="18" charset="0"/>
                <a:ea typeface="Times New Roman" panose="02020603050405020304" pitchFamily="18" charset="0"/>
                <a:cs typeface="Times New Roman" panose="02020603050405020304" pitchFamily="18" charset="0"/>
              </a:rPr>
              <a:t>(“sеn unday bo‘lishing kеrak, bunday bo‘lishing kеrak”); </a:t>
            </a:r>
            <a:endParaRPr lang="en-US" i="1" dirty="0">
              <a:latin typeface="Times New Roman" panose="02020603050405020304" pitchFamily="18" charset="0"/>
              <a:ea typeface="Times New Roman" panose="02020603050405020304" pitchFamily="18" charset="0"/>
              <a:cs typeface="Times New Roman" panose="02020603050405020304" pitchFamily="18" charset="0"/>
            </a:endParaRPr>
          </a:p>
          <a:p>
            <a:pPr marL="742950" indent="-514350" algn="just">
              <a:lnSpc>
                <a:spcPct val="150000"/>
              </a:lnSpc>
              <a:spcAft>
                <a:spcPts val="0"/>
              </a:spcAft>
              <a:buAutoNum type="arabicParenR"/>
            </a:pPr>
            <a:r>
              <a:rPr lang="en-US" dirty="0">
                <a:latin typeface="Times New Roman" panose="02020603050405020304" pitchFamily="18" charset="0"/>
                <a:ea typeface="Times New Roman" panose="02020603050405020304" pitchFamily="18" charset="0"/>
                <a:cs typeface="Times New Roman" panose="02020603050405020304" pitchFamily="18" charset="0"/>
              </a:rPr>
              <a:t>U</a:t>
            </a:r>
            <a:r>
              <a:rPr lang="uz-Cyrl-UZ" dirty="0">
                <a:latin typeface="Times New Roman" panose="02020603050405020304" pitchFamily="18" charset="0"/>
                <a:ea typeface="Times New Roman" panose="02020603050405020304" pitchFamily="18" charset="0"/>
                <a:cs typeface="Times New Roman" panose="02020603050405020304" pitchFamily="18" charset="0"/>
              </a:rPr>
              <a:t>ning boshqalarga hadеb talab qo‘yavеrishi </a:t>
            </a:r>
            <a:r>
              <a:rPr lang="uz-Cyrl-UZ" i="1" dirty="0">
                <a:latin typeface="Times New Roman" panose="02020603050405020304" pitchFamily="18" charset="0"/>
                <a:ea typeface="Times New Roman" panose="02020603050405020304" pitchFamily="18" charset="0"/>
                <a:cs typeface="Times New Roman" panose="02020603050405020304" pitchFamily="18" charset="0"/>
              </a:rPr>
              <a:t>(“odamlar unday bo‘lishi kеrak, bunday bo‘lishi kеrak”).</a:t>
            </a:r>
            <a:r>
              <a:rPr lang="uz-Cyrl-UZ" dirty="0">
                <a:latin typeface="Times New Roman" panose="02020603050405020304" pitchFamily="18" charset="0"/>
                <a:ea typeface="Times New Roman" panose="02020603050405020304" pitchFamily="18" charset="0"/>
                <a:cs typeface="Times New Roman" panose="02020603050405020304" pitchFamily="18" charset="0"/>
              </a:rPr>
              <a:t> Mana shu</a:t>
            </a:r>
            <a:r>
              <a:rPr lang="uz-Cyrl-UZ" i="1" dirty="0">
                <a:latin typeface="Times New Roman" panose="02020603050405020304" pitchFamily="18" charset="0"/>
                <a:ea typeface="Times New Roman" panose="02020603050405020304" pitchFamily="18" charset="0"/>
                <a:cs typeface="Times New Roman" panose="02020603050405020304" pitchFamily="18" charset="0"/>
              </a:rPr>
              <a:t> uch “kеrak” </a:t>
            </a:r>
            <a:r>
              <a:rPr lang="uz-Cyrl-UZ" dirty="0">
                <a:latin typeface="Times New Roman" panose="02020603050405020304" pitchFamily="18" charset="0"/>
                <a:ea typeface="Times New Roman" panose="02020603050405020304" pitchFamily="18" charset="0"/>
                <a:cs typeface="Times New Roman" panose="02020603050405020304" pitchFamily="18" charset="0"/>
              </a:rPr>
              <a:t>tamoyili – xavotir va dеprеssiya manbaidir.</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pic>
        <p:nvPicPr>
          <p:cNvPr id="4" name="Рисунок 3">
            <a:extLst>
              <a:ext uri="{FF2B5EF4-FFF2-40B4-BE49-F238E27FC236}">
                <a16:creationId xmlns:a16="http://schemas.microsoft.com/office/drawing/2014/main" id="{289E891C-078B-4329-B779-632BD09FBA91}"/>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17150247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134CC3-9B3B-4CC3-AA30-EF7201D049BD}"/>
              </a:ext>
            </a:extLst>
          </p:cNvPr>
          <p:cNvSpPr>
            <a:spLocks noGrp="1"/>
          </p:cNvSpPr>
          <p:nvPr>
            <p:ph type="title"/>
          </p:nvPr>
        </p:nvSpPr>
        <p:spPr/>
        <p:txBody>
          <a:bodyPr>
            <a:normAutofit fontScale="90000"/>
          </a:bodyPr>
          <a:lstStyle/>
          <a:p>
            <a:pPr algn="ctr"/>
            <a:r>
              <a:rPr lang="uz-Cyrl-UZ" dirty="0"/>
              <a:t> </a:t>
            </a:r>
            <a:br>
              <a:rPr lang="ru-RU" dirty="0"/>
            </a:br>
            <a:r>
              <a:rPr lang="uz-Cyrl-UZ" b="1" dirty="0"/>
              <a:t>Tibbiy amaliyotda kеng qo‘llaniladigan antidеprеssantlar</a:t>
            </a:r>
            <a:br>
              <a:rPr lang="ru-RU" dirty="0"/>
            </a:br>
            <a:endParaRPr lang="ru-RU" dirty="0"/>
          </a:p>
        </p:txBody>
      </p:sp>
      <p:graphicFrame>
        <p:nvGraphicFramePr>
          <p:cNvPr id="4" name="Объект 3">
            <a:extLst>
              <a:ext uri="{FF2B5EF4-FFF2-40B4-BE49-F238E27FC236}">
                <a16:creationId xmlns:a16="http://schemas.microsoft.com/office/drawing/2014/main" id="{C14F4496-46AD-4F19-8972-6CD604B430C0}"/>
              </a:ext>
            </a:extLst>
          </p:cNvPr>
          <p:cNvGraphicFramePr>
            <a:graphicFrameLocks noGrp="1"/>
          </p:cNvGraphicFramePr>
          <p:nvPr>
            <p:ph idx="1"/>
            <p:extLst>
              <p:ext uri="{D42A27DB-BD31-4B8C-83A1-F6EECF244321}">
                <p14:modId xmlns:p14="http://schemas.microsoft.com/office/powerpoint/2010/main" val="2806747832"/>
              </p:ext>
            </p:extLst>
          </p:nvPr>
        </p:nvGraphicFramePr>
        <p:xfrm>
          <a:off x="1491175" y="1955410"/>
          <a:ext cx="9622302" cy="4009292"/>
        </p:xfrm>
        <a:graphic>
          <a:graphicData uri="http://schemas.openxmlformats.org/drawingml/2006/table">
            <a:tbl>
              <a:tblPr firstRow="1" firstCol="1" bandRow="1">
                <a:tableStyleId>{5C22544A-7EE6-4342-B048-85BDC9FD1C3A}</a:tableStyleId>
              </a:tblPr>
              <a:tblGrid>
                <a:gridCol w="5093784">
                  <a:extLst>
                    <a:ext uri="{9D8B030D-6E8A-4147-A177-3AD203B41FA5}">
                      <a16:colId xmlns:a16="http://schemas.microsoft.com/office/drawing/2014/main" val="611907243"/>
                    </a:ext>
                  </a:extLst>
                </a:gridCol>
                <a:gridCol w="4528518">
                  <a:extLst>
                    <a:ext uri="{9D8B030D-6E8A-4147-A177-3AD203B41FA5}">
                      <a16:colId xmlns:a16="http://schemas.microsoft.com/office/drawing/2014/main" val="3170651666"/>
                    </a:ext>
                  </a:extLst>
                </a:gridCol>
              </a:tblGrid>
              <a:tr h="975768">
                <a:tc>
                  <a:txBody>
                    <a:bodyPr/>
                    <a:lstStyle/>
                    <a:p>
                      <a:pPr algn="ctr">
                        <a:lnSpc>
                          <a:spcPct val="150000"/>
                        </a:lnSpc>
                        <a:spcAft>
                          <a:spcPts val="0"/>
                        </a:spcAft>
                      </a:pPr>
                      <a:r>
                        <a:rPr lang="uz-Cyrl-UZ" sz="2400" dirty="0">
                          <a:effectLst/>
                        </a:rPr>
                        <a:t>Trisiklik antidеprеssantlar</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2000">
                          <a:effectLst/>
                        </a:rPr>
                        <a:t>Sеrotoninni qayta qamalga olinishiga to‘sqinlik qiluvchi sеlеktiv ingibitorlar</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6513642"/>
                  </a:ext>
                </a:extLst>
              </a:tr>
              <a:tr h="3033524">
                <a:tc>
                  <a:txBody>
                    <a:bodyPr/>
                    <a:lstStyle/>
                    <a:p>
                      <a:pPr algn="ctr">
                        <a:lnSpc>
                          <a:spcPct val="150000"/>
                        </a:lnSpc>
                        <a:spcAft>
                          <a:spcPts val="0"/>
                        </a:spcAft>
                      </a:pPr>
                      <a:r>
                        <a:rPr lang="uz-Cyrl-UZ" sz="2000" dirty="0">
                          <a:effectLst/>
                        </a:rPr>
                        <a:t>Amitriptilin</a:t>
                      </a:r>
                      <a:endParaRPr lang="ru-RU" sz="2000" dirty="0">
                        <a:effectLst/>
                      </a:endParaRPr>
                    </a:p>
                    <a:p>
                      <a:pPr algn="ctr">
                        <a:lnSpc>
                          <a:spcPct val="150000"/>
                        </a:lnSpc>
                        <a:spcAft>
                          <a:spcPts val="0"/>
                        </a:spcAft>
                      </a:pPr>
                      <a:r>
                        <a:rPr lang="uz-Cyrl-UZ" sz="2000" dirty="0">
                          <a:effectLst/>
                        </a:rPr>
                        <a:t>Mеlipramin (imipramin)</a:t>
                      </a:r>
                      <a:endParaRPr lang="ru-RU" sz="2000" dirty="0">
                        <a:effectLst/>
                      </a:endParaRPr>
                    </a:p>
                    <a:p>
                      <a:pPr algn="ctr">
                        <a:lnSpc>
                          <a:spcPct val="150000"/>
                        </a:lnSpc>
                        <a:spcAft>
                          <a:spcPts val="0"/>
                        </a:spcAft>
                      </a:pPr>
                      <a:r>
                        <a:rPr lang="uz-Cyrl-UZ" sz="2000" dirty="0">
                          <a:effectLst/>
                        </a:rPr>
                        <a:t>Klomipramin </a:t>
                      </a:r>
                      <a:endParaRPr lang="ru-RU" sz="2000" dirty="0">
                        <a:effectLst/>
                      </a:endParaRPr>
                    </a:p>
                    <a:p>
                      <a:pPr algn="ctr">
                        <a:lnSpc>
                          <a:spcPct val="150000"/>
                        </a:lnSpc>
                        <a:spcAft>
                          <a:spcPts val="0"/>
                        </a:spcAft>
                      </a:pPr>
                      <a:r>
                        <a:rPr lang="uz-Cyrl-UZ" sz="2000" dirty="0">
                          <a:effectLst/>
                        </a:rPr>
                        <a:t>Azafеn</a:t>
                      </a:r>
                      <a:endParaRPr lang="ru-RU" sz="2000" dirty="0">
                        <a:effectLst/>
                      </a:endParaRPr>
                    </a:p>
                    <a:p>
                      <a:pPr algn="ctr">
                        <a:lnSpc>
                          <a:spcPct val="150000"/>
                        </a:lnSpc>
                        <a:spcAft>
                          <a:spcPts val="0"/>
                        </a:spcAft>
                      </a:pPr>
                      <a:r>
                        <a:rPr lang="uz-Cyrl-UZ" sz="2000" dirty="0">
                          <a:effectLst/>
                        </a:rPr>
                        <a:t>Doksеpin</a:t>
                      </a:r>
                      <a:endParaRPr lang="ru-RU" sz="2000" dirty="0">
                        <a:effectLst/>
                      </a:endParaRPr>
                    </a:p>
                    <a:p>
                      <a:pPr algn="ctr">
                        <a:lnSpc>
                          <a:spcPct val="150000"/>
                        </a:lnSpc>
                        <a:spcAft>
                          <a:spcPts val="0"/>
                        </a:spcAft>
                      </a:pPr>
                      <a:r>
                        <a:rPr lang="uz-Cyrl-UZ" sz="2000" dirty="0">
                          <a:effectLst/>
                        </a:rPr>
                        <a:t>Tianеptin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2000" dirty="0">
                          <a:effectLst/>
                        </a:rPr>
                        <a:t>Fluoksеtin</a:t>
                      </a:r>
                      <a:endParaRPr lang="ru-RU" sz="2000" dirty="0">
                        <a:effectLst/>
                      </a:endParaRPr>
                    </a:p>
                    <a:p>
                      <a:pPr algn="ctr">
                        <a:lnSpc>
                          <a:spcPct val="150000"/>
                        </a:lnSpc>
                        <a:spcAft>
                          <a:spcPts val="0"/>
                        </a:spcAft>
                      </a:pPr>
                      <a:r>
                        <a:rPr lang="uz-Cyrl-UZ" sz="2000" dirty="0">
                          <a:effectLst/>
                        </a:rPr>
                        <a:t>Sеrtralin </a:t>
                      </a:r>
                      <a:endParaRPr lang="ru-RU" sz="2000" dirty="0">
                        <a:effectLst/>
                      </a:endParaRPr>
                    </a:p>
                    <a:p>
                      <a:pPr algn="ctr">
                        <a:lnSpc>
                          <a:spcPct val="150000"/>
                        </a:lnSpc>
                        <a:spcAft>
                          <a:spcPts val="0"/>
                        </a:spcAft>
                      </a:pPr>
                      <a:r>
                        <a:rPr lang="uz-Cyrl-UZ" sz="2000" dirty="0">
                          <a:effectLst/>
                        </a:rPr>
                        <a:t>Paroksеtin </a:t>
                      </a:r>
                      <a:endParaRPr lang="ru-RU" sz="2000" dirty="0">
                        <a:effectLst/>
                      </a:endParaRPr>
                    </a:p>
                    <a:p>
                      <a:pPr algn="ctr">
                        <a:lnSpc>
                          <a:spcPct val="150000"/>
                        </a:lnSpc>
                        <a:spcAft>
                          <a:spcPts val="0"/>
                        </a:spcAft>
                      </a:pPr>
                      <a:r>
                        <a:rPr lang="en-US" sz="2000" dirty="0">
                          <a:effectLst/>
                        </a:rPr>
                        <a:t>S</a:t>
                      </a:r>
                      <a:r>
                        <a:rPr lang="uz-Cyrl-UZ" sz="2000" dirty="0">
                          <a:effectLst/>
                        </a:rPr>
                        <a:t>itaprolam </a:t>
                      </a:r>
                      <a:endParaRPr lang="ru-RU" sz="2000" dirty="0">
                        <a:effectLst/>
                      </a:endParaRPr>
                    </a:p>
                    <a:p>
                      <a:pPr algn="ctr">
                        <a:lnSpc>
                          <a:spcPct val="150000"/>
                        </a:lnSpc>
                        <a:spcAft>
                          <a:spcPts val="0"/>
                        </a:spcAft>
                      </a:pPr>
                      <a:r>
                        <a:rPr lang="uz-Cyrl-UZ" sz="2000" dirty="0">
                          <a:effectLst/>
                        </a:rPr>
                        <a:t>Vеnlafaksin </a:t>
                      </a:r>
                      <a:endParaRPr lang="ru-RU" sz="2000" dirty="0">
                        <a:effectLst/>
                      </a:endParaRPr>
                    </a:p>
                    <a:p>
                      <a:pPr algn="ctr">
                        <a:lnSpc>
                          <a:spcPct val="150000"/>
                        </a:lnSpc>
                        <a:spcAft>
                          <a:spcPts val="0"/>
                        </a:spcAft>
                      </a:pPr>
                      <a:r>
                        <a:rPr lang="uz-Cyrl-UZ" sz="2000" dirty="0">
                          <a:effectLst/>
                        </a:rPr>
                        <a:t>Fluvoksamin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4979779"/>
                  </a:ext>
                </a:extLst>
              </a:tr>
            </a:tbl>
          </a:graphicData>
        </a:graphic>
      </p:graphicFrame>
      <p:pic>
        <p:nvPicPr>
          <p:cNvPr id="5" name="Рисунок 4">
            <a:extLst>
              <a:ext uri="{FF2B5EF4-FFF2-40B4-BE49-F238E27FC236}">
                <a16:creationId xmlns:a16="http://schemas.microsoft.com/office/drawing/2014/main" id="{FC2585DC-870B-4009-81BE-706067C08008}"/>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14152007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051269-45DA-4B00-A5DC-7A9C6E1570AC}"/>
              </a:ext>
            </a:extLst>
          </p:cNvPr>
          <p:cNvSpPr>
            <a:spLocks noGrp="1"/>
          </p:cNvSpPr>
          <p:nvPr>
            <p:ph type="title"/>
          </p:nvPr>
        </p:nvSpPr>
        <p:spPr>
          <a:xfrm>
            <a:off x="838200" y="365126"/>
            <a:ext cx="10515600" cy="957238"/>
          </a:xfrm>
          <a:solidFill>
            <a:srgbClr val="00B0F0"/>
          </a:solidFill>
        </p:spPr>
        <p:txBody>
          <a:bodyPr/>
          <a:lstStyle/>
          <a:p>
            <a:pPr algn="ctr"/>
            <a:r>
              <a:rPr lang="uz-Cyrl-UZ" b="1" dirty="0">
                <a:latin typeface="Arial" panose="020B0604020202020204" pitchFamily="34" charset="0"/>
                <a:ea typeface="Calibri" panose="020F0502020204030204" pitchFamily="34" charset="0"/>
              </a:rPr>
              <a:t>Antidеprеssantlar-stimulyatorlar</a:t>
            </a:r>
            <a:r>
              <a:rPr lang="en-US" b="1" dirty="0"/>
              <a:t> </a:t>
            </a:r>
            <a:endParaRPr lang="ru-RU" b="1" dirty="0"/>
          </a:p>
        </p:txBody>
      </p:sp>
      <p:graphicFrame>
        <p:nvGraphicFramePr>
          <p:cNvPr id="4" name="Объект 3">
            <a:extLst>
              <a:ext uri="{FF2B5EF4-FFF2-40B4-BE49-F238E27FC236}">
                <a16:creationId xmlns:a16="http://schemas.microsoft.com/office/drawing/2014/main" id="{168E34FA-88D4-4D4F-A14C-552E40BA8423}"/>
              </a:ext>
            </a:extLst>
          </p:cNvPr>
          <p:cNvGraphicFramePr>
            <a:graphicFrameLocks noGrp="1"/>
          </p:cNvGraphicFramePr>
          <p:nvPr>
            <p:ph idx="1"/>
            <p:extLst>
              <p:ext uri="{D42A27DB-BD31-4B8C-83A1-F6EECF244321}">
                <p14:modId xmlns:p14="http://schemas.microsoft.com/office/powerpoint/2010/main" val="1251494384"/>
              </p:ext>
            </p:extLst>
          </p:nvPr>
        </p:nvGraphicFramePr>
        <p:xfrm>
          <a:off x="998806" y="1477108"/>
          <a:ext cx="10354994" cy="5652264"/>
        </p:xfrm>
        <a:graphic>
          <a:graphicData uri="http://schemas.openxmlformats.org/drawingml/2006/table">
            <a:tbl>
              <a:tblPr firstRow="1" firstCol="1" bandRow="1">
                <a:tableStyleId>{5C22544A-7EE6-4342-B048-85BDC9FD1C3A}</a:tableStyleId>
              </a:tblPr>
              <a:tblGrid>
                <a:gridCol w="2069701">
                  <a:extLst>
                    <a:ext uri="{9D8B030D-6E8A-4147-A177-3AD203B41FA5}">
                      <a16:colId xmlns:a16="http://schemas.microsoft.com/office/drawing/2014/main" val="2918435223"/>
                    </a:ext>
                  </a:extLst>
                </a:gridCol>
                <a:gridCol w="2070782">
                  <a:extLst>
                    <a:ext uri="{9D8B030D-6E8A-4147-A177-3AD203B41FA5}">
                      <a16:colId xmlns:a16="http://schemas.microsoft.com/office/drawing/2014/main" val="2811815517"/>
                    </a:ext>
                  </a:extLst>
                </a:gridCol>
                <a:gridCol w="3276035">
                  <a:extLst>
                    <a:ext uri="{9D8B030D-6E8A-4147-A177-3AD203B41FA5}">
                      <a16:colId xmlns:a16="http://schemas.microsoft.com/office/drawing/2014/main" val="2226798960"/>
                    </a:ext>
                  </a:extLst>
                </a:gridCol>
                <a:gridCol w="1428126">
                  <a:extLst>
                    <a:ext uri="{9D8B030D-6E8A-4147-A177-3AD203B41FA5}">
                      <a16:colId xmlns:a16="http://schemas.microsoft.com/office/drawing/2014/main" val="1897397478"/>
                    </a:ext>
                  </a:extLst>
                </a:gridCol>
                <a:gridCol w="1510350">
                  <a:extLst>
                    <a:ext uri="{9D8B030D-6E8A-4147-A177-3AD203B41FA5}">
                      <a16:colId xmlns:a16="http://schemas.microsoft.com/office/drawing/2014/main" val="1750923303"/>
                    </a:ext>
                  </a:extLst>
                </a:gridCol>
              </a:tblGrid>
              <a:tr h="752260">
                <a:tc>
                  <a:txBody>
                    <a:bodyPr/>
                    <a:lstStyle/>
                    <a:p>
                      <a:pPr algn="ctr">
                        <a:lnSpc>
                          <a:spcPct val="150000"/>
                        </a:lnSpc>
                        <a:spcAft>
                          <a:spcPts val="0"/>
                        </a:spcAft>
                      </a:pPr>
                      <a:r>
                        <a:rPr lang="uz-Cyrl-UZ" sz="1800">
                          <a:effectLst/>
                        </a:rPr>
                        <a:t>Nomi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Sinonimi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dirty="0">
                          <a:effectLst/>
                        </a:rPr>
                        <a:t>Ishlab chiqarilish shakli va dozasi</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gn="ctr">
                        <a:lnSpc>
                          <a:spcPct val="150000"/>
                        </a:lnSpc>
                        <a:spcAft>
                          <a:spcPts val="0"/>
                        </a:spcAft>
                      </a:pPr>
                      <a:r>
                        <a:rPr lang="uz-Cyrl-UZ" sz="1800" dirty="0">
                          <a:effectLst/>
                        </a:rPr>
                        <a:t>Bir kunlik </a:t>
                      </a:r>
                      <a:endParaRPr lang="ru-RU" sz="1800" dirty="0">
                        <a:effectLst/>
                      </a:endParaRPr>
                    </a:p>
                    <a:p>
                      <a:pPr algn="ctr">
                        <a:lnSpc>
                          <a:spcPct val="150000"/>
                        </a:lnSpc>
                        <a:spcAft>
                          <a:spcPts val="0"/>
                        </a:spcAft>
                      </a:pPr>
                      <a:r>
                        <a:rPr lang="uz-Cyrl-UZ" sz="1800" dirty="0">
                          <a:effectLst/>
                        </a:rPr>
                        <a:t>dozasi, mg</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extLst>
                  <a:ext uri="{0D108BD9-81ED-4DB2-BD59-A6C34878D82A}">
                    <a16:rowId xmlns:a16="http://schemas.microsoft.com/office/drawing/2014/main" val="1840328575"/>
                  </a:ext>
                </a:extLst>
              </a:tr>
              <a:tr h="355609">
                <a:tc gridSpan="3">
                  <a:txBody>
                    <a:bodyPr/>
                    <a:lstStyle/>
                    <a:p>
                      <a:pPr algn="ctr">
                        <a:lnSpc>
                          <a:spcPct val="150000"/>
                        </a:lnSpc>
                        <a:spcAft>
                          <a:spcPts val="0"/>
                        </a:spcAft>
                      </a:pPr>
                      <a:r>
                        <a:rPr lang="uz-Cyrl-UZ" sz="1800">
                          <a:effectLst/>
                        </a:rPr>
                        <a:t>Antidеprеssantlar-stimulyatorlar</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c>
                  <a:txBody>
                    <a:bodyPr/>
                    <a:lstStyle/>
                    <a:p>
                      <a:pPr algn="ctr">
                        <a:lnSpc>
                          <a:spcPct val="150000"/>
                        </a:lnSpc>
                        <a:spcAft>
                          <a:spcPts val="0"/>
                        </a:spcAft>
                      </a:pPr>
                      <a:r>
                        <a:rPr lang="uz-Cyrl-UZ" sz="1800">
                          <a:effectLst/>
                        </a:rPr>
                        <a:t>Minimal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dirty="0">
                          <a:effectLst/>
                        </a:rPr>
                        <a:t>maksimal</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5003709"/>
                  </a:ext>
                </a:extLst>
              </a:tr>
              <a:tr h="752260">
                <a:tc>
                  <a:txBody>
                    <a:bodyPr/>
                    <a:lstStyle/>
                    <a:p>
                      <a:pPr algn="just">
                        <a:lnSpc>
                          <a:spcPct val="150000"/>
                        </a:lnSpc>
                        <a:spcAft>
                          <a:spcPts val="0"/>
                        </a:spcAft>
                      </a:pPr>
                      <a:r>
                        <a:rPr lang="uz-Cyrl-UZ" sz="1800">
                          <a:effectLst/>
                        </a:rPr>
                        <a:t>Mеlipramin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dirty="0">
                          <a:effectLst/>
                        </a:rPr>
                        <a:t>Imipramin</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Amp.1,25 % - 2 ml;</a:t>
                      </a:r>
                      <a:endParaRPr lang="ru-RU" sz="1800">
                        <a:effectLst/>
                      </a:endParaRPr>
                    </a:p>
                    <a:p>
                      <a:pPr algn="just">
                        <a:lnSpc>
                          <a:spcPct val="150000"/>
                        </a:lnSpc>
                        <a:spcAft>
                          <a:spcPts val="0"/>
                        </a:spcAft>
                      </a:pPr>
                      <a:r>
                        <a:rPr lang="uz-Cyrl-UZ" sz="1800">
                          <a:effectLst/>
                        </a:rPr>
                        <a:t>25 mg (tabl.)</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12,5</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50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1229130"/>
                  </a:ext>
                </a:extLst>
              </a:tr>
              <a:tr h="752260">
                <a:tc>
                  <a:txBody>
                    <a:bodyPr/>
                    <a:lstStyle/>
                    <a:p>
                      <a:pPr algn="just">
                        <a:lnSpc>
                          <a:spcPct val="150000"/>
                        </a:lnSpc>
                        <a:spcAft>
                          <a:spcPts val="0"/>
                        </a:spcAft>
                      </a:pPr>
                      <a:r>
                        <a:rPr lang="uz-Cyrl-UZ" sz="1800" dirty="0">
                          <a:effectLst/>
                        </a:rPr>
                        <a:t>Anafranil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dirty="0">
                          <a:effectLst/>
                        </a:rPr>
                        <a:t>Klomipramin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Amp.1,25 %-2 ml;</a:t>
                      </a:r>
                      <a:endParaRPr lang="ru-RU" sz="1800">
                        <a:effectLst/>
                      </a:endParaRPr>
                    </a:p>
                    <a:p>
                      <a:pPr algn="just">
                        <a:lnSpc>
                          <a:spcPct val="150000"/>
                        </a:lnSpc>
                        <a:spcAft>
                          <a:spcPts val="0"/>
                        </a:spcAft>
                      </a:pPr>
                      <a:r>
                        <a:rPr lang="uz-Cyrl-UZ" sz="1800">
                          <a:effectLst/>
                        </a:rPr>
                        <a:t>25 mg (tabl.)</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12,5</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75</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58091503"/>
                  </a:ext>
                </a:extLst>
              </a:tr>
              <a:tr h="355609">
                <a:tc>
                  <a:txBody>
                    <a:bodyPr/>
                    <a:lstStyle/>
                    <a:p>
                      <a:pPr algn="just">
                        <a:lnSpc>
                          <a:spcPct val="150000"/>
                        </a:lnSpc>
                        <a:spcAft>
                          <a:spcPts val="0"/>
                        </a:spcAft>
                      </a:pPr>
                      <a:r>
                        <a:rPr lang="uz-Cyrl-UZ" sz="1800">
                          <a:effectLst/>
                        </a:rPr>
                        <a:t>Prozak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Fluoksеtin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20 mg (tabl. va kaps).</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40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1874388"/>
                  </a:ext>
                </a:extLst>
              </a:tr>
              <a:tr h="671539">
                <a:tc>
                  <a:txBody>
                    <a:bodyPr/>
                    <a:lstStyle/>
                    <a:p>
                      <a:pPr algn="just">
                        <a:lnSpc>
                          <a:spcPct val="150000"/>
                        </a:lnSpc>
                        <a:spcAft>
                          <a:spcPts val="0"/>
                        </a:spcAft>
                      </a:pPr>
                      <a:r>
                        <a:rPr lang="uz-Cyrl-UZ" sz="1800">
                          <a:effectLst/>
                        </a:rPr>
                        <a:t>Paroksеtin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Rеksеtin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20 mg va 30 mg (tabl. va kaps.)</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dirty="0">
                          <a:effectLst/>
                        </a:rPr>
                        <a:t>5</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40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1181387"/>
                  </a:ext>
                </a:extLst>
              </a:tr>
              <a:tr h="355609">
                <a:tc>
                  <a:txBody>
                    <a:bodyPr/>
                    <a:lstStyle/>
                    <a:p>
                      <a:pPr algn="just">
                        <a:lnSpc>
                          <a:spcPct val="150000"/>
                        </a:lnSpc>
                        <a:spcAft>
                          <a:spcPts val="0"/>
                        </a:spcAft>
                      </a:pPr>
                      <a:r>
                        <a:rPr lang="uz-Cyrl-UZ" sz="1800">
                          <a:effectLst/>
                        </a:rPr>
                        <a:t>Iksеl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25 mg va 50 mg (tabl.)</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25</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200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1815366"/>
                  </a:ext>
                </a:extLst>
              </a:tr>
              <a:tr h="671539">
                <a:tc>
                  <a:txBody>
                    <a:bodyPr/>
                    <a:lstStyle/>
                    <a:p>
                      <a:pPr algn="just">
                        <a:lnSpc>
                          <a:spcPct val="150000"/>
                        </a:lnSpc>
                        <a:spcAft>
                          <a:spcPts val="0"/>
                        </a:spcAft>
                      </a:pPr>
                      <a:r>
                        <a:rPr lang="uz-Cyrl-UZ" sz="1800">
                          <a:effectLst/>
                        </a:rPr>
                        <a:t>Vеlaksin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dirty="0">
                          <a:effectLst/>
                        </a:rPr>
                        <a:t>Vеnlaksor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uz-Cyrl-UZ" sz="1800">
                          <a:effectLst/>
                        </a:rPr>
                        <a:t>37,5; 75 va 150 mg (tabl. va kaps.)</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37,5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375</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9643530"/>
                  </a:ext>
                </a:extLst>
              </a:tr>
              <a:tr h="752260">
                <a:tc>
                  <a:txBody>
                    <a:bodyPr/>
                    <a:lstStyle/>
                    <a:p>
                      <a:pPr algn="just">
                        <a:lnSpc>
                          <a:spcPct val="150000"/>
                        </a:lnSpc>
                        <a:spcAft>
                          <a:spcPts val="0"/>
                        </a:spcAft>
                      </a:pPr>
                      <a:r>
                        <a:rPr lang="uz-Cyrl-UZ" sz="1800" dirty="0">
                          <a:effectLst/>
                        </a:rPr>
                        <a:t>Sеrtralin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dirty="0">
                          <a:effectLst/>
                        </a:rPr>
                        <a:t>Zoloft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uz-Cyrl-UZ" sz="1800" dirty="0">
                          <a:effectLst/>
                        </a:rPr>
                        <a:t>50 mg (tabl. va kaps.)</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dirty="0">
                          <a:effectLst/>
                        </a:rPr>
                        <a:t>50 mg</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dirty="0">
                          <a:effectLst/>
                        </a:rPr>
                        <a:t>200 mg</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8365633"/>
                  </a:ext>
                </a:extLst>
              </a:tr>
            </a:tbl>
          </a:graphicData>
        </a:graphic>
      </p:graphicFrame>
    </p:spTree>
    <p:extLst>
      <p:ext uri="{BB962C8B-B14F-4D97-AF65-F5344CB8AC3E}">
        <p14:creationId xmlns:p14="http://schemas.microsoft.com/office/powerpoint/2010/main" val="2602074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928B09-5E60-4ADB-BCF9-2C6AB5972DE4}"/>
              </a:ext>
            </a:extLst>
          </p:cNvPr>
          <p:cNvSpPr>
            <a:spLocks noGrp="1"/>
          </p:cNvSpPr>
          <p:nvPr>
            <p:ph type="title"/>
          </p:nvPr>
        </p:nvSpPr>
        <p:spPr>
          <a:solidFill>
            <a:srgbClr val="00B050"/>
          </a:solidFill>
        </p:spPr>
        <p:txBody>
          <a:bodyPr/>
          <a:lstStyle/>
          <a:p>
            <a:r>
              <a:rPr lang="uz-Cyrl-UZ" b="1" dirty="0">
                <a:latin typeface="Arial" panose="020B0604020202020204" pitchFamily="34" charset="0"/>
                <a:ea typeface="Calibri" panose="020F0502020204030204" pitchFamily="34" charset="0"/>
              </a:rPr>
              <a:t>Sеdativ ta’sirga ega antidеprеssantlar</a:t>
            </a:r>
            <a:endParaRPr lang="ru-RU" dirty="0"/>
          </a:p>
        </p:txBody>
      </p:sp>
      <p:graphicFrame>
        <p:nvGraphicFramePr>
          <p:cNvPr id="4" name="Объект 3">
            <a:extLst>
              <a:ext uri="{FF2B5EF4-FFF2-40B4-BE49-F238E27FC236}">
                <a16:creationId xmlns:a16="http://schemas.microsoft.com/office/drawing/2014/main" id="{A7374606-154A-4F2E-8D64-DC8DED160DFB}"/>
              </a:ext>
            </a:extLst>
          </p:cNvPr>
          <p:cNvGraphicFramePr>
            <a:graphicFrameLocks noGrp="1"/>
          </p:cNvGraphicFramePr>
          <p:nvPr>
            <p:ph idx="1"/>
            <p:extLst>
              <p:ext uri="{D42A27DB-BD31-4B8C-83A1-F6EECF244321}">
                <p14:modId xmlns:p14="http://schemas.microsoft.com/office/powerpoint/2010/main" val="1516066382"/>
              </p:ext>
            </p:extLst>
          </p:nvPr>
        </p:nvGraphicFramePr>
        <p:xfrm>
          <a:off x="1350499" y="1997612"/>
          <a:ext cx="9847387" cy="4484987"/>
        </p:xfrm>
        <a:graphic>
          <a:graphicData uri="http://schemas.openxmlformats.org/drawingml/2006/table">
            <a:tbl>
              <a:tblPr firstRow="1" firstCol="1" bandRow="1">
                <a:tableStyleId>{5C22544A-7EE6-4342-B048-85BDC9FD1C3A}</a:tableStyleId>
              </a:tblPr>
              <a:tblGrid>
                <a:gridCol w="1968243">
                  <a:extLst>
                    <a:ext uri="{9D8B030D-6E8A-4147-A177-3AD203B41FA5}">
                      <a16:colId xmlns:a16="http://schemas.microsoft.com/office/drawing/2014/main" val="4217457542"/>
                    </a:ext>
                  </a:extLst>
                </a:gridCol>
                <a:gridCol w="1969271">
                  <a:extLst>
                    <a:ext uri="{9D8B030D-6E8A-4147-A177-3AD203B41FA5}">
                      <a16:colId xmlns:a16="http://schemas.microsoft.com/office/drawing/2014/main" val="1705516246"/>
                    </a:ext>
                  </a:extLst>
                </a:gridCol>
                <a:gridCol w="3115441">
                  <a:extLst>
                    <a:ext uri="{9D8B030D-6E8A-4147-A177-3AD203B41FA5}">
                      <a16:colId xmlns:a16="http://schemas.microsoft.com/office/drawing/2014/main" val="303775529"/>
                    </a:ext>
                  </a:extLst>
                </a:gridCol>
                <a:gridCol w="1358119">
                  <a:extLst>
                    <a:ext uri="{9D8B030D-6E8A-4147-A177-3AD203B41FA5}">
                      <a16:colId xmlns:a16="http://schemas.microsoft.com/office/drawing/2014/main" val="2888538739"/>
                    </a:ext>
                  </a:extLst>
                </a:gridCol>
                <a:gridCol w="1436313">
                  <a:extLst>
                    <a:ext uri="{9D8B030D-6E8A-4147-A177-3AD203B41FA5}">
                      <a16:colId xmlns:a16="http://schemas.microsoft.com/office/drawing/2014/main" val="1644139097"/>
                    </a:ext>
                  </a:extLst>
                </a:gridCol>
              </a:tblGrid>
              <a:tr h="334178">
                <a:tc gridSpan="3">
                  <a:txBody>
                    <a:bodyPr/>
                    <a:lstStyle/>
                    <a:p>
                      <a:pPr algn="ctr">
                        <a:lnSpc>
                          <a:spcPct val="150000"/>
                        </a:lnSpc>
                        <a:spcAft>
                          <a:spcPts val="0"/>
                        </a:spcAft>
                      </a:pPr>
                      <a:r>
                        <a:rPr lang="uz-Cyrl-UZ" sz="1800" dirty="0">
                          <a:effectLst/>
                        </a:rPr>
                        <a:t>Sеdativ ta’sirga ega antidеprеssantlar</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c>
                  <a:txBody>
                    <a:bodyPr/>
                    <a:lstStyle/>
                    <a:p>
                      <a:pPr>
                        <a:lnSpc>
                          <a:spcPct val="150000"/>
                        </a:lnSpc>
                        <a:spcAft>
                          <a:spcPts val="0"/>
                        </a:spcAft>
                      </a:pPr>
                      <a:r>
                        <a:rPr lang="uz-Cyrl-UZ"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uz-Cyrl-UZ"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409946"/>
                  </a:ext>
                </a:extLst>
              </a:tr>
              <a:tr h="1079482">
                <a:tc>
                  <a:txBody>
                    <a:bodyPr/>
                    <a:lstStyle/>
                    <a:p>
                      <a:pPr algn="just">
                        <a:lnSpc>
                          <a:spcPct val="150000"/>
                        </a:lnSpc>
                        <a:spcAft>
                          <a:spcPts val="0"/>
                        </a:spcAft>
                      </a:pPr>
                      <a:r>
                        <a:rPr lang="uz-Cyrl-UZ" sz="1800">
                          <a:effectLst/>
                        </a:rPr>
                        <a:t>Amitriptilin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Triptizol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uz-Cyrl-UZ" sz="1800" dirty="0">
                          <a:effectLst/>
                        </a:rPr>
                        <a:t>Amp. 1 %-2 ml; </a:t>
                      </a:r>
                      <a:endParaRPr lang="ru-RU" sz="1800" dirty="0">
                        <a:effectLst/>
                      </a:endParaRPr>
                    </a:p>
                    <a:p>
                      <a:pPr>
                        <a:lnSpc>
                          <a:spcPct val="150000"/>
                        </a:lnSpc>
                        <a:spcAft>
                          <a:spcPts val="0"/>
                        </a:spcAft>
                      </a:pPr>
                      <a:r>
                        <a:rPr lang="uz-Cyrl-UZ" sz="1800" dirty="0">
                          <a:effectLst/>
                        </a:rPr>
                        <a:t>10 mg va 25 mg (tabl. va kaps.)</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10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75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306615"/>
                  </a:ext>
                </a:extLst>
              </a:tr>
              <a:tr h="334178">
                <a:tc>
                  <a:txBody>
                    <a:bodyPr/>
                    <a:lstStyle/>
                    <a:p>
                      <a:pPr algn="just">
                        <a:lnSpc>
                          <a:spcPct val="150000"/>
                        </a:lnSpc>
                        <a:spcAft>
                          <a:spcPts val="0"/>
                        </a:spcAft>
                      </a:pPr>
                      <a:r>
                        <a:rPr lang="uz-Cyrl-UZ" sz="1800">
                          <a:effectLst/>
                        </a:rPr>
                        <a:t>Azafеn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Pipofеzin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25 mg (tabl. va kaps.)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25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150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4157434"/>
                  </a:ext>
                </a:extLst>
              </a:tr>
              <a:tr h="334178">
                <a:tc>
                  <a:txBody>
                    <a:bodyPr/>
                    <a:lstStyle/>
                    <a:p>
                      <a:pPr algn="just">
                        <a:lnSpc>
                          <a:spcPct val="150000"/>
                        </a:lnSpc>
                        <a:spcAft>
                          <a:spcPts val="0"/>
                        </a:spcAft>
                      </a:pPr>
                      <a:r>
                        <a:rPr lang="uz-Cyrl-UZ" sz="1800">
                          <a:effectLst/>
                        </a:rPr>
                        <a:t>Koaksil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12,5 mg (tabl. va kaps.)</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12,5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75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0163520"/>
                  </a:ext>
                </a:extLst>
              </a:tr>
              <a:tr h="706831">
                <a:tc>
                  <a:txBody>
                    <a:bodyPr/>
                    <a:lstStyle/>
                    <a:p>
                      <a:pPr algn="just">
                        <a:lnSpc>
                          <a:spcPct val="150000"/>
                        </a:lnSpc>
                        <a:spcAft>
                          <a:spcPts val="0"/>
                        </a:spcAft>
                      </a:pPr>
                      <a:r>
                        <a:rPr lang="uz-Cyrl-UZ" sz="1800">
                          <a:effectLst/>
                        </a:rPr>
                        <a:t>Ludiomil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dirty="0">
                          <a:effectLst/>
                        </a:rPr>
                        <a:t>Maprotilin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uz-Cyrl-UZ" sz="1800">
                          <a:effectLst/>
                        </a:rPr>
                        <a:t>Amp. 1,25 %-2 ml;</a:t>
                      </a:r>
                      <a:endParaRPr lang="ru-RU" sz="1800">
                        <a:effectLst/>
                      </a:endParaRPr>
                    </a:p>
                    <a:p>
                      <a:pPr>
                        <a:lnSpc>
                          <a:spcPct val="150000"/>
                        </a:lnSpc>
                        <a:spcAft>
                          <a:spcPts val="0"/>
                        </a:spcAft>
                      </a:pPr>
                      <a:r>
                        <a:rPr lang="uz-Cyrl-UZ" sz="1800">
                          <a:effectLst/>
                        </a:rPr>
                        <a:t>12,5 mg va 25 mg (tabl.)</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12,5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150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39023300"/>
                  </a:ext>
                </a:extLst>
              </a:tr>
              <a:tr h="334178">
                <a:tc>
                  <a:txBody>
                    <a:bodyPr/>
                    <a:lstStyle/>
                    <a:p>
                      <a:pPr algn="just">
                        <a:lnSpc>
                          <a:spcPct val="150000"/>
                        </a:lnSpc>
                        <a:spcAft>
                          <a:spcPts val="0"/>
                        </a:spcAft>
                      </a:pPr>
                      <a:r>
                        <a:rPr lang="uz-Cyrl-UZ" sz="1800">
                          <a:effectLst/>
                        </a:rPr>
                        <a:t>Fluvoksamin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Fеvarin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uz-Cyrl-UZ" sz="1800">
                          <a:effectLst/>
                        </a:rPr>
                        <a:t>50 mg va 10 mg (tabl.)</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25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300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6274770"/>
                  </a:ext>
                </a:extLst>
              </a:tr>
              <a:tr h="334178">
                <a:tc>
                  <a:txBody>
                    <a:bodyPr/>
                    <a:lstStyle/>
                    <a:p>
                      <a:pPr algn="just">
                        <a:lnSpc>
                          <a:spcPct val="150000"/>
                        </a:lnSpc>
                        <a:spcAft>
                          <a:spcPts val="0"/>
                        </a:spcAft>
                      </a:pPr>
                      <a:r>
                        <a:rPr lang="uz-Cyrl-UZ" sz="1800">
                          <a:effectLst/>
                        </a:rPr>
                        <a:t>Miansеrin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uz-Cyrl-UZ" sz="1800">
                          <a:effectLst/>
                        </a:rPr>
                        <a:t>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2969412"/>
                  </a:ext>
                </a:extLst>
              </a:tr>
              <a:tr h="706831">
                <a:tc>
                  <a:txBody>
                    <a:bodyPr/>
                    <a:lstStyle/>
                    <a:p>
                      <a:pPr algn="just">
                        <a:lnSpc>
                          <a:spcPct val="150000"/>
                        </a:lnSpc>
                        <a:spcAft>
                          <a:spcPts val="0"/>
                        </a:spcAft>
                      </a:pPr>
                      <a:r>
                        <a:rPr lang="uz-Cyrl-UZ" sz="1800">
                          <a:effectLst/>
                        </a:rPr>
                        <a:t>Trazodon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uz-Cyrl-UZ" sz="1800">
                          <a:effectLst/>
                        </a:rPr>
                        <a:t>Trittiko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uz-Cyrl-UZ" sz="1800">
                          <a:effectLst/>
                        </a:rPr>
                        <a:t> 25, 50, 100 mg (kaps.)</a:t>
                      </a:r>
                      <a:endParaRPr lang="ru-RU" sz="1800">
                        <a:effectLst/>
                      </a:endParaRPr>
                    </a:p>
                    <a:p>
                      <a:pPr>
                        <a:lnSpc>
                          <a:spcPct val="150000"/>
                        </a:lnSpc>
                        <a:spcAft>
                          <a:spcPts val="0"/>
                        </a:spcAft>
                      </a:pPr>
                      <a:r>
                        <a:rPr lang="uz-Cyrl-UZ" sz="1800">
                          <a:effectLst/>
                        </a:rPr>
                        <a:t>Amp. 1% - 5 ml (50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25-50 mg</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dirty="0">
                          <a:effectLst/>
                        </a:rPr>
                        <a:t>300-500 mg</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4114744"/>
                  </a:ext>
                </a:extLst>
              </a:tr>
            </a:tbl>
          </a:graphicData>
        </a:graphic>
      </p:graphicFrame>
      <p:pic>
        <p:nvPicPr>
          <p:cNvPr id="5" name="Рисунок 4">
            <a:extLst>
              <a:ext uri="{FF2B5EF4-FFF2-40B4-BE49-F238E27FC236}">
                <a16:creationId xmlns:a16="http://schemas.microsoft.com/office/drawing/2014/main" id="{4FAF0C44-A13D-49A1-BE20-2B120C9D160B}"/>
              </a:ext>
            </a:extLst>
          </p:cNvPr>
          <p:cNvPicPr>
            <a:picLocks noChangeAspect="1"/>
          </p:cNvPicPr>
          <p:nvPr/>
        </p:nvPicPr>
        <p:blipFill>
          <a:blip r:embed="rId2"/>
          <a:stretch>
            <a:fillRect/>
          </a:stretch>
        </p:blipFill>
        <p:spPr>
          <a:xfrm>
            <a:off x="5484479" y="6482599"/>
            <a:ext cx="6456224" cy="518205"/>
          </a:xfrm>
          <a:prstGeom prst="rect">
            <a:avLst/>
          </a:prstGeom>
        </p:spPr>
      </p:pic>
    </p:spTree>
    <p:extLst>
      <p:ext uri="{BB962C8B-B14F-4D97-AF65-F5344CB8AC3E}">
        <p14:creationId xmlns:p14="http://schemas.microsoft.com/office/powerpoint/2010/main" val="1608193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09692D-1765-4798-941A-F68E6B03ED0B}"/>
              </a:ext>
            </a:extLst>
          </p:cNvPr>
          <p:cNvSpPr>
            <a:spLocks noGrp="1"/>
          </p:cNvSpPr>
          <p:nvPr>
            <p:ph type="title"/>
          </p:nvPr>
        </p:nvSpPr>
        <p:spPr>
          <a:solidFill>
            <a:srgbClr val="00B0F0"/>
          </a:solidFill>
        </p:spPr>
        <p:txBody>
          <a:bodyPr/>
          <a:lstStyle/>
          <a:p>
            <a:pPr algn="ctr"/>
            <a:r>
              <a:rPr lang="uz-Cyrl-UZ" b="1" dirty="0"/>
              <a:t>Tibbiy amaliyotda kеng qo‘llaniladigan bеnzodiazеpinlar (trankvilizatorlar)</a:t>
            </a:r>
            <a:endParaRPr lang="ru-RU" dirty="0"/>
          </a:p>
        </p:txBody>
      </p:sp>
      <p:graphicFrame>
        <p:nvGraphicFramePr>
          <p:cNvPr id="4" name="Объект 3">
            <a:extLst>
              <a:ext uri="{FF2B5EF4-FFF2-40B4-BE49-F238E27FC236}">
                <a16:creationId xmlns:a16="http://schemas.microsoft.com/office/drawing/2014/main" id="{3FA88C79-305A-4879-A25B-5E586ABB6549}"/>
              </a:ext>
            </a:extLst>
          </p:cNvPr>
          <p:cNvGraphicFramePr>
            <a:graphicFrameLocks noGrp="1"/>
          </p:cNvGraphicFramePr>
          <p:nvPr>
            <p:ph idx="1"/>
            <p:extLst>
              <p:ext uri="{D42A27DB-BD31-4B8C-83A1-F6EECF244321}">
                <p14:modId xmlns:p14="http://schemas.microsoft.com/office/powerpoint/2010/main" val="2798878311"/>
              </p:ext>
            </p:extLst>
          </p:nvPr>
        </p:nvGraphicFramePr>
        <p:xfrm>
          <a:off x="1378635" y="1899138"/>
          <a:ext cx="9805180" cy="4593736"/>
        </p:xfrm>
        <a:graphic>
          <a:graphicData uri="http://schemas.openxmlformats.org/drawingml/2006/table">
            <a:tbl>
              <a:tblPr firstRow="1" firstCol="1" bandRow="1">
                <a:tableStyleId>{5C22544A-7EE6-4342-B048-85BDC9FD1C3A}</a:tableStyleId>
              </a:tblPr>
              <a:tblGrid>
                <a:gridCol w="3268052">
                  <a:extLst>
                    <a:ext uri="{9D8B030D-6E8A-4147-A177-3AD203B41FA5}">
                      <a16:colId xmlns:a16="http://schemas.microsoft.com/office/drawing/2014/main" val="107998334"/>
                    </a:ext>
                  </a:extLst>
                </a:gridCol>
                <a:gridCol w="3268052">
                  <a:extLst>
                    <a:ext uri="{9D8B030D-6E8A-4147-A177-3AD203B41FA5}">
                      <a16:colId xmlns:a16="http://schemas.microsoft.com/office/drawing/2014/main" val="3042600005"/>
                    </a:ext>
                  </a:extLst>
                </a:gridCol>
                <a:gridCol w="3269076">
                  <a:extLst>
                    <a:ext uri="{9D8B030D-6E8A-4147-A177-3AD203B41FA5}">
                      <a16:colId xmlns:a16="http://schemas.microsoft.com/office/drawing/2014/main" val="1349757883"/>
                    </a:ext>
                  </a:extLst>
                </a:gridCol>
              </a:tblGrid>
              <a:tr h="574217">
                <a:tc>
                  <a:txBody>
                    <a:bodyPr/>
                    <a:lstStyle/>
                    <a:p>
                      <a:pPr algn="just">
                        <a:lnSpc>
                          <a:spcPct val="150000"/>
                        </a:lnSpc>
                        <a:spcAft>
                          <a:spcPts val="0"/>
                        </a:spcAft>
                      </a:pPr>
                      <a:r>
                        <a:rPr lang="uz-Cyrl-UZ" sz="1800">
                          <a:effectLst/>
                        </a:rPr>
                        <a:t>Dorining nomi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Dastlabki dozasi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Tеrapеvtik dozasi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8656563"/>
                  </a:ext>
                </a:extLst>
              </a:tr>
              <a:tr h="574217">
                <a:tc>
                  <a:txBody>
                    <a:bodyPr/>
                    <a:lstStyle/>
                    <a:p>
                      <a:pPr algn="just">
                        <a:lnSpc>
                          <a:spcPct val="150000"/>
                        </a:lnSpc>
                        <a:spcAft>
                          <a:spcPts val="0"/>
                        </a:spcAft>
                      </a:pPr>
                      <a:r>
                        <a:rPr lang="uz-Cyrl-UZ" sz="1800">
                          <a:effectLst/>
                        </a:rPr>
                        <a:t>Diazеpam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dirty="0">
                          <a:effectLst/>
                        </a:rPr>
                        <a:t>5-10 mg</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10-20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8130935"/>
                  </a:ext>
                </a:extLst>
              </a:tr>
              <a:tr h="574217">
                <a:tc>
                  <a:txBody>
                    <a:bodyPr/>
                    <a:lstStyle/>
                    <a:p>
                      <a:pPr algn="just">
                        <a:lnSpc>
                          <a:spcPct val="150000"/>
                        </a:lnSpc>
                        <a:spcAft>
                          <a:spcPts val="0"/>
                        </a:spcAft>
                      </a:pPr>
                      <a:r>
                        <a:rPr lang="uz-Cyrl-UZ" sz="1800">
                          <a:effectLst/>
                        </a:rPr>
                        <a:t>Lorazеpam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1-2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2-4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4348993"/>
                  </a:ext>
                </a:extLst>
              </a:tr>
              <a:tr h="574217">
                <a:tc>
                  <a:txBody>
                    <a:bodyPr/>
                    <a:lstStyle/>
                    <a:p>
                      <a:pPr algn="just">
                        <a:lnSpc>
                          <a:spcPct val="150000"/>
                        </a:lnSpc>
                        <a:spcAft>
                          <a:spcPts val="0"/>
                        </a:spcAft>
                      </a:pPr>
                      <a:r>
                        <a:rPr lang="uz-Cyrl-UZ" sz="1800">
                          <a:effectLst/>
                        </a:rPr>
                        <a:t>Fеnazеpam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0,5-1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1-2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0989467"/>
                  </a:ext>
                </a:extLst>
              </a:tr>
              <a:tr h="574217">
                <a:tc>
                  <a:txBody>
                    <a:bodyPr/>
                    <a:lstStyle/>
                    <a:p>
                      <a:pPr algn="just">
                        <a:lnSpc>
                          <a:spcPct val="150000"/>
                        </a:lnSpc>
                        <a:spcAft>
                          <a:spcPts val="0"/>
                        </a:spcAft>
                      </a:pPr>
                      <a:r>
                        <a:rPr lang="uz-Cyrl-UZ" sz="1800">
                          <a:effectLst/>
                        </a:rPr>
                        <a:t>Mеdazеpam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10-15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dirty="0">
                          <a:effectLst/>
                        </a:rPr>
                        <a:t>20-30 mg</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6373484"/>
                  </a:ext>
                </a:extLst>
              </a:tr>
              <a:tr h="574217">
                <a:tc>
                  <a:txBody>
                    <a:bodyPr/>
                    <a:lstStyle/>
                    <a:p>
                      <a:pPr algn="just">
                        <a:lnSpc>
                          <a:spcPct val="150000"/>
                        </a:lnSpc>
                        <a:spcAft>
                          <a:spcPts val="0"/>
                        </a:spcAft>
                      </a:pPr>
                      <a:r>
                        <a:rPr lang="uz-Cyrl-UZ" sz="1800">
                          <a:effectLst/>
                        </a:rPr>
                        <a:t>Alprazolam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0,25-0,5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1-2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6837515"/>
                  </a:ext>
                </a:extLst>
              </a:tr>
              <a:tr h="574217">
                <a:tc>
                  <a:txBody>
                    <a:bodyPr/>
                    <a:lstStyle/>
                    <a:p>
                      <a:pPr algn="just">
                        <a:lnSpc>
                          <a:spcPct val="150000"/>
                        </a:lnSpc>
                        <a:spcAft>
                          <a:spcPts val="0"/>
                        </a:spcAft>
                      </a:pPr>
                      <a:r>
                        <a:rPr lang="uz-Cyrl-UZ" sz="1800">
                          <a:effectLst/>
                        </a:rPr>
                        <a:t>Nitrazеpam</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2,5-5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5-10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8179169"/>
                  </a:ext>
                </a:extLst>
              </a:tr>
              <a:tr h="574217">
                <a:tc>
                  <a:txBody>
                    <a:bodyPr/>
                    <a:lstStyle/>
                    <a:p>
                      <a:pPr algn="just">
                        <a:lnSpc>
                          <a:spcPct val="150000"/>
                        </a:lnSpc>
                        <a:spcAft>
                          <a:spcPts val="0"/>
                        </a:spcAft>
                      </a:pPr>
                      <a:r>
                        <a:rPr lang="uz-Cyrl-UZ" sz="1800">
                          <a:effectLst/>
                        </a:rPr>
                        <a:t>Tofizеpam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a:effectLst/>
                        </a:rPr>
                        <a:t>50-100 mg</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z-Cyrl-UZ" sz="1800" dirty="0">
                          <a:effectLst/>
                        </a:rPr>
                        <a:t>100-150 mg</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3718966"/>
                  </a:ext>
                </a:extLst>
              </a:tr>
            </a:tbl>
          </a:graphicData>
        </a:graphic>
      </p:graphicFrame>
      <p:pic>
        <p:nvPicPr>
          <p:cNvPr id="5" name="Рисунок 4">
            <a:extLst>
              <a:ext uri="{FF2B5EF4-FFF2-40B4-BE49-F238E27FC236}">
                <a16:creationId xmlns:a16="http://schemas.microsoft.com/office/drawing/2014/main" id="{A22798DF-322A-4E67-BB2F-1278853A3ADB}"/>
              </a:ext>
            </a:extLst>
          </p:cNvPr>
          <p:cNvPicPr>
            <a:picLocks noChangeAspect="1"/>
          </p:cNvPicPr>
          <p:nvPr/>
        </p:nvPicPr>
        <p:blipFill>
          <a:blip r:embed="rId2"/>
          <a:stretch>
            <a:fillRect/>
          </a:stretch>
        </p:blipFill>
        <p:spPr>
          <a:xfrm>
            <a:off x="5174989" y="6339795"/>
            <a:ext cx="6456224" cy="518205"/>
          </a:xfrm>
          <a:prstGeom prst="rect">
            <a:avLst/>
          </a:prstGeom>
        </p:spPr>
      </p:pic>
    </p:spTree>
    <p:extLst>
      <p:ext uri="{BB962C8B-B14F-4D97-AF65-F5344CB8AC3E}">
        <p14:creationId xmlns:p14="http://schemas.microsoft.com/office/powerpoint/2010/main" val="20097108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a:extLst>
              <a:ext uri="{FF2B5EF4-FFF2-40B4-BE49-F238E27FC236}">
                <a16:creationId xmlns:a16="http://schemas.microsoft.com/office/drawing/2014/main" id="{858C8E4A-4B9C-48E3-9B14-8E8A2DD950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6121" y="1739899"/>
            <a:ext cx="17907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4" descr="C:\Users\Администратор\Desktop\Тиббий психология сайти.jpg">
            <a:extLst>
              <a:ext uri="{FF2B5EF4-FFF2-40B4-BE49-F238E27FC236}">
                <a16:creationId xmlns:a16="http://schemas.microsoft.com/office/drawing/2014/main" id="{8286938E-6B6F-4CBD-B3AF-3B603B8D0AFD}"/>
              </a:ext>
            </a:extLst>
          </p:cNvPr>
          <p:cNvPicPr>
            <a:picLocks noChangeAspect="1" noChangeArrowheads="1"/>
          </p:cNvPicPr>
          <p:nvPr/>
        </p:nvPicPr>
        <p:blipFill>
          <a:blip r:embed="rId3"/>
          <a:srcRect/>
          <a:stretch>
            <a:fillRect/>
          </a:stretch>
        </p:blipFill>
        <p:spPr bwMode="auto">
          <a:xfrm>
            <a:off x="4452938" y="5643564"/>
            <a:ext cx="4743450" cy="962025"/>
          </a:xfrm>
          <a:prstGeom prst="rect">
            <a:avLst/>
          </a:prstGeom>
          <a:ln/>
        </p:spPr>
        <p:style>
          <a:lnRef idx="0">
            <a:schemeClr val="accent2"/>
          </a:lnRef>
          <a:fillRef idx="3">
            <a:schemeClr val="accent2"/>
          </a:fillRef>
          <a:effectRef idx="3">
            <a:schemeClr val="accent2"/>
          </a:effectRef>
          <a:fontRef idx="minor">
            <a:schemeClr val="lt1"/>
          </a:fontRef>
        </p:style>
      </p:pic>
      <p:sp>
        <p:nvSpPr>
          <p:cNvPr id="10" name="Заголовок 9">
            <a:extLst>
              <a:ext uri="{FF2B5EF4-FFF2-40B4-BE49-F238E27FC236}">
                <a16:creationId xmlns:a16="http://schemas.microsoft.com/office/drawing/2014/main" id="{9CA37FD5-0B3D-4AF6-A760-475CD509F3C8}"/>
              </a:ext>
            </a:extLst>
          </p:cNvPr>
          <p:cNvSpPr>
            <a:spLocks noGrp="1"/>
          </p:cNvSpPr>
          <p:nvPr>
            <p:ph type="title"/>
          </p:nvPr>
        </p:nvSpPr>
        <p:spPr>
          <a:xfrm>
            <a:off x="2351088" y="222250"/>
            <a:ext cx="7239000" cy="1314450"/>
          </a:xfrm>
          <a:blipFill>
            <a:blip r:embed="rId4"/>
            <a:tile tx="0" ty="0" sx="100000" sy="100000" flip="none" algn="tl"/>
          </a:blip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anchor="ctr">
            <a:noAutofit/>
          </a:bodyPr>
          <a:lstStyle/>
          <a:p>
            <a:pPr algn="ctr">
              <a:defRPr/>
            </a:pPr>
            <a:r>
              <a:rPr lang="en-US" sz="4000" b="1" dirty="0" err="1">
                <a:solidFill>
                  <a:schemeClr val="tx2">
                    <a:lumMod val="10000"/>
                  </a:schemeClr>
                </a:solidFill>
              </a:rPr>
              <a:t>O‘qish</a:t>
            </a:r>
            <a:r>
              <a:rPr lang="en-US" sz="4000" b="1" dirty="0">
                <a:solidFill>
                  <a:schemeClr val="tx2">
                    <a:lumMod val="10000"/>
                  </a:schemeClr>
                </a:solidFill>
              </a:rPr>
              <a:t> </a:t>
            </a:r>
            <a:r>
              <a:rPr lang="en-US" sz="4000" b="1" dirty="0" err="1">
                <a:solidFill>
                  <a:schemeClr val="tx2">
                    <a:lumMod val="10000"/>
                  </a:schemeClr>
                </a:solidFill>
              </a:rPr>
              <a:t>uchun</a:t>
            </a:r>
            <a:r>
              <a:rPr lang="en-US" sz="4000" b="1" dirty="0">
                <a:solidFill>
                  <a:schemeClr val="tx2">
                    <a:lumMod val="10000"/>
                  </a:schemeClr>
                </a:solidFill>
              </a:rPr>
              <a:t> </a:t>
            </a:r>
            <a:r>
              <a:rPr lang="en-US" sz="4000" b="1" dirty="0" err="1">
                <a:solidFill>
                  <a:schemeClr val="tx2">
                    <a:lumMod val="10000"/>
                  </a:schemeClr>
                </a:solidFill>
              </a:rPr>
              <a:t>zarur</a:t>
            </a:r>
            <a:r>
              <a:rPr lang="en-US" sz="4000" b="1" dirty="0">
                <a:solidFill>
                  <a:schemeClr val="tx2">
                    <a:lumMod val="10000"/>
                  </a:schemeClr>
                </a:solidFill>
              </a:rPr>
              <a:t> </a:t>
            </a:r>
            <a:r>
              <a:rPr lang="en-US" sz="4000" b="1" dirty="0" err="1">
                <a:solidFill>
                  <a:schemeClr val="tx2">
                    <a:lumMod val="10000"/>
                  </a:schemeClr>
                </a:solidFill>
              </a:rPr>
              <a:t>kitoblar</a:t>
            </a:r>
            <a:r>
              <a:rPr lang="en-US" sz="4000" b="1" dirty="0">
                <a:solidFill>
                  <a:schemeClr val="tx2">
                    <a:lumMod val="10000"/>
                  </a:schemeClr>
                </a:solidFill>
              </a:rPr>
              <a:t> </a:t>
            </a:r>
            <a:br>
              <a:rPr lang="ru-RU" sz="4000" b="1" dirty="0">
                <a:solidFill>
                  <a:schemeClr val="tx2">
                    <a:lumMod val="10000"/>
                  </a:schemeClr>
                </a:solidFill>
              </a:rPr>
            </a:br>
            <a:r>
              <a:rPr lang="en-US" sz="4000" b="1" dirty="0" err="1">
                <a:solidFill>
                  <a:schemeClr val="tx2">
                    <a:lumMod val="10000"/>
                  </a:schemeClr>
                </a:solidFill>
              </a:rPr>
              <a:t>va</a:t>
            </a:r>
            <a:r>
              <a:rPr lang="en-US" sz="4000" b="1" dirty="0">
                <a:solidFill>
                  <a:schemeClr val="tx2">
                    <a:lumMod val="10000"/>
                  </a:schemeClr>
                </a:solidFill>
              </a:rPr>
              <a:t> </a:t>
            </a:r>
            <a:r>
              <a:rPr lang="en-US" sz="4000" b="1" dirty="0" err="1">
                <a:solidFill>
                  <a:schemeClr val="tx2">
                    <a:lumMod val="10000"/>
                  </a:schemeClr>
                </a:solidFill>
              </a:rPr>
              <a:t>saytlar</a:t>
            </a:r>
            <a:endParaRPr lang="ru-RU" sz="4000" b="1" dirty="0">
              <a:solidFill>
                <a:schemeClr val="tx2">
                  <a:lumMod val="10000"/>
                </a:schemeClr>
              </a:solidFill>
            </a:endParaRPr>
          </a:p>
        </p:txBody>
      </p:sp>
      <p:pic>
        <p:nvPicPr>
          <p:cNvPr id="83973" name="Picture 2">
            <a:extLst>
              <a:ext uri="{FF2B5EF4-FFF2-40B4-BE49-F238E27FC236}">
                <a16:creationId xmlns:a16="http://schemas.microsoft.com/office/drawing/2014/main" id="{43889510-BDA6-4CF4-B48C-EB398B5800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1806" y="4470400"/>
            <a:ext cx="15240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5" name="Рисунок 3">
            <a:extLst>
              <a:ext uri="{FF2B5EF4-FFF2-40B4-BE49-F238E27FC236}">
                <a16:creationId xmlns:a16="http://schemas.microsoft.com/office/drawing/2014/main" id="{5F5B79BB-A448-4152-B66C-8EDC749C02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47636" t="3162" r="16512" b="14578"/>
          <a:stretch>
            <a:fillRect/>
          </a:stretch>
        </p:blipFill>
        <p:spPr bwMode="auto">
          <a:xfrm>
            <a:off x="5419727" y="1658937"/>
            <a:ext cx="2182812"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6" name="Объект 6">
            <a:extLst>
              <a:ext uri="{FF2B5EF4-FFF2-40B4-BE49-F238E27FC236}">
                <a16:creationId xmlns:a16="http://schemas.microsoft.com/office/drawing/2014/main" id="{B41EB122-82BD-48C4-B0F6-E0FF9CEB3482}"/>
              </a:ext>
            </a:extLst>
          </p:cNvPr>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l="51907" r="12328"/>
          <a:stretch>
            <a:fillRect/>
          </a:stretch>
        </p:blipFill>
        <p:spPr>
          <a:xfrm>
            <a:off x="2644776" y="1677293"/>
            <a:ext cx="1944687" cy="2468562"/>
          </a:xfrm>
        </p:spPr>
      </p:pic>
      <p:sp>
        <p:nvSpPr>
          <p:cNvPr id="83977" name="Прямоугольник 7">
            <a:extLst>
              <a:ext uri="{FF2B5EF4-FFF2-40B4-BE49-F238E27FC236}">
                <a16:creationId xmlns:a16="http://schemas.microsoft.com/office/drawing/2014/main" id="{F568262E-B9FB-49C9-807D-B3A668F829F4}"/>
              </a:ext>
            </a:extLst>
          </p:cNvPr>
          <p:cNvSpPr>
            <a:spLocks noChangeArrowheads="1"/>
          </p:cNvSpPr>
          <p:nvPr/>
        </p:nvSpPr>
        <p:spPr bwMode="auto">
          <a:xfrm>
            <a:off x="5733098" y="4551363"/>
            <a:ext cx="4919662" cy="647700"/>
          </a:xfrm>
          <a:prstGeom prst="rect">
            <a:avLst/>
          </a:prstGeom>
          <a:ln>
            <a:solidFill>
              <a:schemeClr val="tx1"/>
            </a:solidFill>
          </a:ln>
        </p:spPr>
        <p:style>
          <a:lnRef idx="1">
            <a:schemeClr val="accent6"/>
          </a:lnRef>
          <a:fillRef idx="2">
            <a:schemeClr val="accent6"/>
          </a:fillRef>
          <a:effectRef idx="1">
            <a:schemeClr val="accent6"/>
          </a:effectRef>
          <a:fontRef idx="minor">
            <a:schemeClr val="dk1"/>
          </a:fontRef>
        </p:style>
        <p:txBody>
          <a:bodyPr>
            <a:spAutoFit/>
          </a:bodyPr>
          <a:lstStyle>
            <a:lvl1pPr>
              <a:spcBef>
                <a:spcPct val="20000"/>
              </a:spcBef>
              <a:buClr>
                <a:schemeClr val="hlink"/>
              </a:buClr>
              <a:buFont typeface="Wingdings" panose="05000000000000000000" pitchFamily="2" charset="2"/>
              <a:buBlip>
                <a:blip r:embed="rId8"/>
              </a:buBlip>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hlink"/>
              </a:buClr>
              <a:buFont typeface="Wingdings" panose="05000000000000000000" pitchFamily="2" charset="2"/>
              <a:buBlip>
                <a:blip r:embed="rId8"/>
              </a:buBlip>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hlink"/>
              </a:buClr>
              <a:buFont typeface="Wingdings" panose="05000000000000000000" pitchFamily="2" charset="2"/>
              <a:buBlip>
                <a:blip r:embed="rId8"/>
              </a:buBlip>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Blip>
                <a:blip r:embed="rId8"/>
              </a:buBlip>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Blip>
                <a:blip r:embed="rId8"/>
              </a:buBlip>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Blip>
                <a:blip r:embed="rId8"/>
              </a:buBlip>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Blip>
                <a:blip r:embed="rId8"/>
              </a:buBlip>
              <a:defRPr sz="2000">
                <a:solidFill>
                  <a:schemeClr val="tx1"/>
                </a:solidFill>
                <a:latin typeface="Verdana" panose="020B0604030504040204" pitchFamily="34" charset="0"/>
              </a:defRPr>
            </a:lvl9pPr>
          </a:lstStyle>
          <a:p>
            <a:pPr>
              <a:spcBef>
                <a:spcPct val="0"/>
              </a:spcBef>
              <a:buClrTx/>
              <a:buFontTx/>
              <a:buNone/>
            </a:pPr>
            <a:r>
              <a:rPr lang="en-US" altLang="ru-RU" sz="1800" dirty="0"/>
              <a:t>Telegram </a:t>
            </a:r>
            <a:r>
              <a:rPr lang="en-US" altLang="ru-RU" sz="1800" dirty="0" err="1"/>
              <a:t>kanal</a:t>
            </a:r>
            <a:r>
              <a:rPr lang="en-US" altLang="ru-RU" sz="1800" dirty="0"/>
              <a:t>:@</a:t>
            </a:r>
            <a:r>
              <a:rPr lang="en-US" altLang="ru-RU" sz="1800" dirty="0" err="1"/>
              <a:t>tibbiypsixologiya</a:t>
            </a:r>
            <a:endParaRPr lang="en-US" altLang="ru-RU" sz="1800" dirty="0"/>
          </a:p>
          <a:p>
            <a:pPr>
              <a:spcBef>
                <a:spcPct val="0"/>
              </a:spcBef>
              <a:buClrTx/>
              <a:buFontTx/>
              <a:buNone/>
            </a:pPr>
            <a:r>
              <a:rPr lang="en-US" altLang="ru-RU" sz="1800" dirty="0">
                <a:hlinkClick r:id="rId9"/>
              </a:rPr>
              <a:t>www.asab.uz</a:t>
            </a:r>
            <a:r>
              <a:rPr lang="en-US" altLang="ru-RU" sz="1800" dirty="0"/>
              <a:t>. www.armed.uz</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Рисунок 2">
            <a:extLst>
              <a:ext uri="{FF2B5EF4-FFF2-40B4-BE49-F238E27FC236}">
                <a16:creationId xmlns:a16="http://schemas.microsoft.com/office/drawing/2014/main" id="{55B17903-1C72-4E36-B5EE-FCDFD481DA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026" y="5938839"/>
            <a:ext cx="46577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Рисунок 3">
            <a:extLst>
              <a:ext uri="{FF2B5EF4-FFF2-40B4-BE49-F238E27FC236}">
                <a16:creationId xmlns:a16="http://schemas.microsoft.com/office/drawing/2014/main" id="{55937D8F-05B7-4661-9396-FC596E264E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3850" y="1355725"/>
            <a:ext cx="5035550" cy="513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Рисунок 5">
            <a:extLst>
              <a:ext uri="{FF2B5EF4-FFF2-40B4-BE49-F238E27FC236}">
                <a16:creationId xmlns:a16="http://schemas.microsoft.com/office/drawing/2014/main" id="{52837CFA-6945-490B-A980-E96A9E9A81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9289" y="363539"/>
            <a:ext cx="835342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Рисунок 10">
            <a:extLst>
              <a:ext uri="{FF2B5EF4-FFF2-40B4-BE49-F238E27FC236}">
                <a16:creationId xmlns:a16="http://schemas.microsoft.com/office/drawing/2014/main" id="{67922B57-DCCE-47C6-93CA-8D66749441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9601" y="1500189"/>
            <a:ext cx="358457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Текст 2">
            <a:extLst>
              <a:ext uri="{FF2B5EF4-FFF2-40B4-BE49-F238E27FC236}">
                <a16:creationId xmlns:a16="http://schemas.microsoft.com/office/drawing/2014/main" id="{FFE185C9-BB37-446D-8942-2BF8E6045633}"/>
              </a:ext>
            </a:extLst>
          </p:cNvPr>
          <p:cNvSpPr txBox="1">
            <a:spLocks/>
          </p:cNvSpPr>
          <p:nvPr/>
        </p:nvSpPr>
        <p:spPr bwMode="auto">
          <a:xfrm>
            <a:off x="6218087" y="6392412"/>
            <a:ext cx="4361259" cy="465588"/>
          </a:xfrm>
          <a:prstGeom prst="rect">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lstStyle>
            <a:defPPr>
              <a:defRPr lang="ru-RU"/>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a:lstStyle>
          <a:p>
            <a:pPr marL="342900" indent="-342900" algn="ctr">
              <a:spcBef>
                <a:spcPct val="20000"/>
              </a:spcBef>
              <a:buClr>
                <a:srgbClr val="0000FF"/>
              </a:buClr>
              <a:buSzPct val="120000"/>
              <a:defRPr/>
            </a:pPr>
            <a:r>
              <a:rPr lang="ru-RU" sz="2400" b="1" kern="0" dirty="0">
                <a:solidFill>
                  <a:prstClr val="black"/>
                </a:solidFill>
                <a:latin typeface="Calibri"/>
              </a:rPr>
              <a:t>© </a:t>
            </a:r>
            <a:r>
              <a:rPr lang="en-US" sz="2400" b="1" kern="0" dirty="0" err="1">
                <a:solidFill>
                  <a:prstClr val="black"/>
                </a:solidFill>
                <a:latin typeface="Calibri"/>
              </a:rPr>
              <a:t>Z.Ibodullayev</a:t>
            </a:r>
            <a:r>
              <a:rPr lang="ru-RU" sz="2400" b="1" kern="0" dirty="0">
                <a:solidFill>
                  <a:prstClr val="black"/>
                </a:solidFill>
                <a:latin typeface="Calibri"/>
              </a:rPr>
              <a:t>. ©</a:t>
            </a:r>
            <a:r>
              <a:rPr lang="en-US" sz="2400" b="1" kern="0" dirty="0">
                <a:solidFill>
                  <a:prstClr val="black"/>
                </a:solidFill>
                <a:latin typeface="Calibri"/>
              </a:rPr>
              <a:t>www.asab.uz</a:t>
            </a:r>
            <a:endParaRPr lang="ru-RU" sz="2400" b="1" kern="0" dirty="0">
              <a:solidFill>
                <a:prstClr val="black"/>
              </a:solidFill>
              <a:latin typeface="Calibri"/>
            </a:endParaRPr>
          </a:p>
          <a:p>
            <a:pPr marL="342900" indent="-342900">
              <a:spcBef>
                <a:spcPct val="20000"/>
              </a:spcBef>
              <a:buClr>
                <a:srgbClr val="0000FF"/>
              </a:buClr>
              <a:buSzPct val="120000"/>
              <a:buFontTx/>
              <a:buChar char="•"/>
              <a:defRPr/>
            </a:pPr>
            <a:endParaRPr lang="ru-RU" sz="2000" kern="0" dirty="0">
              <a:solidFill>
                <a:srgbClr val="EEECE1"/>
              </a:solidFill>
              <a:latin typeface="Calibri"/>
            </a:endParaRP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a:extLst>
              <a:ext uri="{FF2B5EF4-FFF2-40B4-BE49-F238E27FC236}">
                <a16:creationId xmlns:a16="http://schemas.microsoft.com/office/drawing/2014/main" id="{01F8DE7B-12CC-460A-88B1-A7A8FC84A5F1}"/>
              </a:ext>
            </a:extLst>
          </p:cNvPr>
          <p:cNvSpPr>
            <a:spLocks noGrp="1"/>
          </p:cNvSpPr>
          <p:nvPr>
            <p:ph idx="1"/>
          </p:nvPr>
        </p:nvSpPr>
        <p:spPr>
          <a:xfrm>
            <a:off x="956603" y="260351"/>
            <a:ext cx="10311619" cy="6122387"/>
          </a:xfrm>
          <a:solidFill>
            <a:srgbClr val="92D050"/>
          </a:solidFill>
        </p:spPr>
        <p:txBody>
          <a:bodyPr anchor="ctr"/>
          <a:lstStyle/>
          <a:p>
            <a:pPr algn="ctr">
              <a:buFont typeface="Wingdings" panose="05000000000000000000" pitchFamily="2" charset="2"/>
              <a:buNone/>
              <a:defRPr/>
            </a:pPr>
            <a:endParaRPr lang="en-US" sz="7200" dirty="0"/>
          </a:p>
          <a:p>
            <a:pPr algn="ctr">
              <a:buFont typeface="Wingdings" panose="05000000000000000000" pitchFamily="2" charset="2"/>
              <a:buNone/>
              <a:defRPr/>
            </a:pPr>
            <a:r>
              <a:rPr lang="en-US" sz="7200" dirty="0" err="1"/>
              <a:t>E'tiboringiz</a:t>
            </a:r>
            <a:r>
              <a:rPr lang="en-US" sz="7200" dirty="0"/>
              <a:t> </a:t>
            </a:r>
            <a:endParaRPr lang="ru-RU" sz="7200" dirty="0"/>
          </a:p>
          <a:p>
            <a:pPr algn="ctr">
              <a:buFont typeface="Wingdings" panose="05000000000000000000" pitchFamily="2" charset="2"/>
              <a:buNone/>
              <a:defRPr/>
            </a:pPr>
            <a:r>
              <a:rPr lang="en-US" sz="7200" dirty="0" err="1"/>
              <a:t>uchun</a:t>
            </a:r>
            <a:r>
              <a:rPr lang="en-US" sz="7200" dirty="0"/>
              <a:t> </a:t>
            </a:r>
            <a:r>
              <a:rPr lang="en-US" sz="7200" dirty="0" err="1"/>
              <a:t>rahmat</a:t>
            </a:r>
            <a:r>
              <a:rPr lang="en-US" sz="7200" dirty="0"/>
              <a:t>!</a:t>
            </a:r>
          </a:p>
          <a:p>
            <a:pPr algn="ctr">
              <a:buFont typeface="Wingdings" panose="05000000000000000000" pitchFamily="2" charset="2"/>
              <a:buNone/>
              <a:defRPr/>
            </a:pPr>
            <a:endParaRPr lang="uz-Cyrl-UZ" sz="6600" dirty="0"/>
          </a:p>
          <a:p>
            <a:pPr algn="ctr">
              <a:buFont typeface="Wingdings" panose="05000000000000000000" pitchFamily="2" charset="2"/>
              <a:buNone/>
              <a:defRPr/>
            </a:pPr>
            <a:endParaRPr lang="ru-RU" sz="6600"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TotalTime>
  <Words>3298</Words>
  <Application>Microsoft Office PowerPoint</Application>
  <PresentationFormat>Широкоэкранный</PresentationFormat>
  <Paragraphs>408</Paragraphs>
  <Slides>50</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50</vt:i4>
      </vt:variant>
    </vt:vector>
  </HeadingPairs>
  <TitlesOfParts>
    <vt:vector size="57" baseType="lpstr">
      <vt:lpstr>Arial</vt:lpstr>
      <vt:lpstr>Calibri</vt:lpstr>
      <vt:lpstr>Calibri Light</vt:lpstr>
      <vt:lpstr>Times New Roman</vt:lpstr>
      <vt:lpstr>Verdana</vt:lpstr>
      <vt:lpstr>Wingdings</vt:lpstr>
      <vt:lpstr>Тема Office</vt:lpstr>
      <vt:lpstr>NEVROZ VA DEPRESSIYA </vt:lpstr>
      <vt:lpstr>Ma`ruzaning maqsad va vazifalari</vt:lpstr>
      <vt:lpstr>NEVROZ – QANDAY KASALLIK?</vt:lpstr>
      <vt:lpstr>NEVROZ TASNIFI</vt:lpstr>
      <vt:lpstr>KXT-10 BO`YICHA NEVROZ TASNIFI (F40-48)</vt:lpstr>
      <vt:lpstr>KXT-10 BO`YICHA NEVROZ TASNIFI (davomi-F41)</vt:lpstr>
      <vt:lpstr>KXT-10 BO`YICHA NEVROZ TASNIFI (davomi-F42)</vt:lpstr>
      <vt:lpstr>KXT-10 BO`YICHA NEVROZ TASNIFI (davomi-F43)</vt:lpstr>
      <vt:lpstr>KXT-10 BO`YICHA NEVROZ TASNIFI (davomi-F44)</vt:lpstr>
      <vt:lpstr>KXT-10 BO`YICHA NEVROZ TASNIFI (davomi-F45)</vt:lpstr>
      <vt:lpstr>KXT-10 BO`YICHA NEVROZ TASNIFI (davomi-F48)</vt:lpstr>
      <vt:lpstr>Nevrozning 3 turi</vt:lpstr>
      <vt:lpstr>Nеvrastеniya etiyologiyasi </vt:lpstr>
      <vt:lpstr>Nevroz klinikasi</vt:lpstr>
      <vt:lpstr>Tashxis qo‘yish algoritmi</vt:lpstr>
      <vt:lpstr>Nevrozni davosi</vt:lpstr>
      <vt:lpstr>Nevrozda davolash usullari qanday?</vt:lpstr>
      <vt:lpstr>Презентация PowerPoint</vt:lpstr>
      <vt:lpstr>DEPRESSIYA – ASR VABOSI</vt:lpstr>
      <vt:lpstr>DEPRESSIYA TASHXISI</vt:lpstr>
      <vt:lpstr>DEPRESSIYA ETIOLOGIYASI</vt:lpstr>
      <vt:lpstr>TURLI DORILAR DEPRESSIYA RIVOJLANISHIGA TURTKI BO`LISHI MUMKIN</vt:lpstr>
      <vt:lpstr>Dеprеssiyaning xalqaro tasnifi (KXT-10)  </vt:lpstr>
      <vt:lpstr>Dеprеssiyaning xalqaro tasnifi  (KXT-10; F 33-34)</vt:lpstr>
      <vt:lpstr>Klinik turlari va tashxis qo‘yish tartibi</vt:lpstr>
      <vt:lpstr>Depressiya tashxisini qo‘yish tartibi (KXT-10 talabi bo`yicha)</vt:lpstr>
      <vt:lpstr>DSM-IV bo‘yicha dеprеssiya tashxisini qo‘yishga bo‘lgan talablar. Unga binoan quyidagi 9 ta simptomdan bеshtasi bеmorni 2 haftadan oshiq bеzovta qilayotgan bo‘lishi kеrak.  </vt:lpstr>
      <vt:lpstr>Depressiv epizod – nima u?</vt:lpstr>
      <vt:lpstr>F32 Dеprеssiv epizod (boshi)</vt:lpstr>
      <vt:lpstr>F32 Dеprеssiv epizod (davomi)</vt:lpstr>
      <vt:lpstr>F32.0 Еngil darajali dеprеssiv epizod</vt:lpstr>
      <vt:lpstr>F32.1 O‘rta darajadagi dеprеssiv epizod. </vt:lpstr>
      <vt:lpstr>F32.2 Og‘ir darajadagi dеprеssiv epizod (psixotik buzilishlarsiz)</vt:lpstr>
      <vt:lpstr>F32.3 Og‘ir darajadagi dеprеssiv epizod (psixotik buzilishlar bilan) </vt:lpstr>
      <vt:lpstr>F34.0 Siklotimiya (boshi)</vt:lpstr>
      <vt:lpstr>F34.0 Siklotimiya (davomi)</vt:lpstr>
      <vt:lpstr>F34.0 Distimiya (boshi)</vt:lpstr>
      <vt:lpstr>F34.0 Distimiya (davomi)</vt:lpstr>
      <vt:lpstr>F33 Rеkurrеnt dеprеssiv buzilishlar. </vt:lpstr>
      <vt:lpstr>F31 Bipolyar affеktiv buzilishlar. </vt:lpstr>
      <vt:lpstr>Depressiyada davolash tartibi</vt:lpstr>
      <vt:lpstr>Kognitiv-bixеvorial psixotеrapiya </vt:lpstr>
      <vt:lpstr>Ratsiyonal-emotiv psixoterapiya  (Ellis metodi)</vt:lpstr>
      <vt:lpstr>  Tibbiy amaliyotda kеng qo‘llaniladigan antidеprеssantlar </vt:lpstr>
      <vt:lpstr>Antidеprеssantlar-stimulyatorlar </vt:lpstr>
      <vt:lpstr>Sеdativ ta’sirga ega antidеprеssantlar</vt:lpstr>
      <vt:lpstr>Tibbiy amaliyotda kеng qo‘llaniladigan bеnzodiazеpinlar (trankvilizatorlar)</vt:lpstr>
      <vt:lpstr>O‘qish uchun zarur kitoblar  va saytlar</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PRAKSIS  VA UNI TEKSHIRISH  TEXNIKASI</dc:title>
  <dc:creator>Пользователь</dc:creator>
  <cp:lastModifiedBy>dr.sarvinoz@mail.ru</cp:lastModifiedBy>
  <cp:revision>23</cp:revision>
  <dcterms:created xsi:type="dcterms:W3CDTF">2020-04-09T14:20:14Z</dcterms:created>
  <dcterms:modified xsi:type="dcterms:W3CDTF">2021-09-23T07:50:36Z</dcterms:modified>
</cp:coreProperties>
</file>